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256" r:id="rId2"/>
    <p:sldId id="1860" r:id="rId3"/>
    <p:sldId id="1733" r:id="rId4"/>
    <p:sldId id="1837" r:id="rId5"/>
    <p:sldId id="1819" r:id="rId6"/>
    <p:sldId id="1855" r:id="rId7"/>
    <p:sldId id="1803" r:id="rId8"/>
    <p:sldId id="1677" r:id="rId9"/>
    <p:sldId id="1903" r:id="rId10"/>
    <p:sldId id="1804" r:id="rId11"/>
    <p:sldId id="1862" r:id="rId12"/>
    <p:sldId id="1833" r:id="rId13"/>
    <p:sldId id="1813" r:id="rId14"/>
    <p:sldId id="1878" r:id="rId15"/>
    <p:sldId id="1879" r:id="rId16"/>
    <p:sldId id="1880" r:id="rId17"/>
    <p:sldId id="1881" r:id="rId18"/>
    <p:sldId id="1882" r:id="rId19"/>
    <p:sldId id="1883" r:id="rId20"/>
    <p:sldId id="1884" r:id="rId21"/>
    <p:sldId id="1885" r:id="rId22"/>
    <p:sldId id="1886" r:id="rId23"/>
    <p:sldId id="1887" r:id="rId24"/>
    <p:sldId id="1888" r:id="rId25"/>
    <p:sldId id="1889" r:id="rId26"/>
    <p:sldId id="1846" r:id="rId27"/>
    <p:sldId id="1843" r:id="rId28"/>
    <p:sldId id="1844" r:id="rId29"/>
    <p:sldId id="1834" r:id="rId30"/>
    <p:sldId id="1836" r:id="rId31"/>
    <p:sldId id="1890" r:id="rId32"/>
    <p:sldId id="1891" r:id="rId33"/>
    <p:sldId id="1900" r:id="rId34"/>
    <p:sldId id="1901" r:id="rId35"/>
    <p:sldId id="1717" r:id="rId36"/>
    <p:sldId id="265" r:id="rId37"/>
    <p:sldId id="1892" r:id="rId38"/>
    <p:sldId id="1902" r:id="rId39"/>
    <p:sldId id="271" r:id="rId40"/>
    <p:sldId id="298" r:id="rId41"/>
    <p:sldId id="1867" r:id="rId42"/>
    <p:sldId id="1868" r:id="rId43"/>
    <p:sldId id="1869" r:id="rId44"/>
    <p:sldId id="263" r:id="rId45"/>
    <p:sldId id="1870" r:id="rId46"/>
    <p:sldId id="1872" r:id="rId47"/>
    <p:sldId id="267" r:id="rId48"/>
    <p:sldId id="1873" r:id="rId49"/>
    <p:sldId id="1740" r:id="rId50"/>
    <p:sldId id="1743" r:id="rId51"/>
    <p:sldId id="1745" r:id="rId52"/>
    <p:sldId id="1747" r:id="rId53"/>
    <p:sldId id="1748" r:id="rId54"/>
    <p:sldId id="1749" r:id="rId55"/>
    <p:sldId id="1750" r:id="rId56"/>
    <p:sldId id="1751" r:id="rId57"/>
    <p:sldId id="1821" r:id="rId58"/>
    <p:sldId id="1875" r:id="rId59"/>
    <p:sldId id="303" r:id="rId60"/>
    <p:sldId id="283" r:id="rId61"/>
    <p:sldId id="293" r:id="rId62"/>
    <p:sldId id="279" r:id="rId63"/>
    <p:sldId id="1876" r:id="rId64"/>
    <p:sldId id="281" r:id="rId65"/>
    <p:sldId id="282" r:id="rId66"/>
    <p:sldId id="294" r:id="rId67"/>
    <p:sldId id="290" r:id="rId68"/>
    <p:sldId id="1877" r:id="rId6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C230"/>
    <a:srgbClr val="94C447"/>
    <a:srgbClr val="97C23F"/>
    <a:srgbClr val="81BA3F"/>
    <a:srgbClr val="95B66B"/>
    <a:srgbClr val="7EB925"/>
    <a:srgbClr val="97C73F"/>
    <a:srgbClr val="96C93D"/>
    <a:srgbClr val="97C56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53"/>
    <p:restoredTop sz="93456"/>
  </p:normalViewPr>
  <p:slideViewPr>
    <p:cSldViewPr snapToGrid="0" snapToObjects="1">
      <p:cViewPr varScale="1">
        <p:scale>
          <a:sx n="151" d="100"/>
          <a:sy n="151" d="100"/>
        </p:scale>
        <p:origin x="688" y="18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DFEBF-DAF0-6049-AD18-D872D6005639}" type="datetimeFigureOut">
              <a:rPr lang="en-US" smtClean="0"/>
              <a:t>1/7/21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8ABC-187D-0948-AEF1-D848289E5DD9}" type="slidenum">
              <a:rPr lang="en-US" smtClean="0"/>
              <a:t>‹#›</a:t>
            </a:fld>
            <a:endParaRPr lang="en-US"/>
          </a:p>
        </p:txBody>
      </p:sp>
    </p:spTree>
    <p:extLst>
      <p:ext uri="{BB962C8B-B14F-4D97-AF65-F5344CB8AC3E}">
        <p14:creationId xmlns:p14="http://schemas.microsoft.com/office/powerpoint/2010/main" val="6173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a:extLst>
              <a:ext uri="{FF2B5EF4-FFF2-40B4-BE49-F238E27FC236}">
                <a16:creationId xmlns:a16="http://schemas.microsoft.com/office/drawing/2014/main" id="{AA7C3959-F404-1343-875B-84B2169F97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Times" pitchFamily="2" charset="0"/>
                <a:ea typeface="ＭＳ Ｐゴシック" panose="020B0600070205080204" pitchFamily="34" charset="-128"/>
              </a:defRPr>
            </a:lvl1pPr>
            <a:lvl2pPr marL="742950" indent="-285750" defTabSz="923925">
              <a:spcBef>
                <a:spcPct val="30000"/>
              </a:spcBef>
              <a:defRPr sz="1200">
                <a:solidFill>
                  <a:schemeClr val="tx1"/>
                </a:solidFill>
                <a:latin typeface="Times" pitchFamily="2" charset="0"/>
                <a:ea typeface="ＭＳ Ｐゴシック" panose="020B0600070205080204" pitchFamily="34" charset="-128"/>
              </a:defRPr>
            </a:lvl2pPr>
            <a:lvl3pPr marL="1143000" indent="-228600" defTabSz="923925">
              <a:spcBef>
                <a:spcPct val="30000"/>
              </a:spcBef>
              <a:defRPr sz="1200">
                <a:solidFill>
                  <a:schemeClr val="tx1"/>
                </a:solidFill>
                <a:latin typeface="Times" pitchFamily="2" charset="0"/>
                <a:ea typeface="ＭＳ Ｐゴシック" panose="020B0600070205080204" pitchFamily="34" charset="-128"/>
              </a:defRPr>
            </a:lvl3pPr>
            <a:lvl4pPr marL="1600200" indent="-228600" defTabSz="923925">
              <a:spcBef>
                <a:spcPct val="30000"/>
              </a:spcBef>
              <a:defRPr sz="1200">
                <a:solidFill>
                  <a:schemeClr val="tx1"/>
                </a:solidFill>
                <a:latin typeface="Times" pitchFamily="2" charset="0"/>
                <a:ea typeface="ＭＳ Ｐゴシック" panose="020B0600070205080204" pitchFamily="34" charset="-128"/>
              </a:defRPr>
            </a:lvl4pPr>
            <a:lvl5pPr marL="2057400" indent="-228600" defTabSz="923925">
              <a:spcBef>
                <a:spcPct val="30000"/>
              </a:spcBef>
              <a:defRPr sz="1200">
                <a:solidFill>
                  <a:schemeClr val="tx1"/>
                </a:solidFill>
                <a:latin typeface="Times" pitchFamily="2"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Times" pitchFamily="2" charset="0"/>
                <a:ea typeface="ＭＳ Ｐゴシック" panose="020B0600070205080204" pitchFamily="34" charset="-128"/>
              </a:defRPr>
            </a:lvl9pPr>
          </a:lstStyle>
          <a:p>
            <a:pPr>
              <a:spcBef>
                <a:spcPct val="0"/>
              </a:spcBef>
            </a:pPr>
            <a:fld id="{B0EB53C7-C6BF-D44D-A1DC-DF6086630A66}" type="slidenum">
              <a:rPr lang="en-US" altLang="en-US" smtClean="0"/>
              <a:pPr>
                <a:spcBef>
                  <a:spcPct val="0"/>
                </a:spcBef>
              </a:pPr>
              <a:t>40</a:t>
            </a:fld>
            <a:endParaRPr lang="en-US" altLang="en-US"/>
          </a:p>
        </p:txBody>
      </p:sp>
      <p:sp>
        <p:nvSpPr>
          <p:cNvPr id="5122" name="Rectangle 2">
            <a:extLst>
              <a:ext uri="{FF2B5EF4-FFF2-40B4-BE49-F238E27FC236}">
                <a16:creationId xmlns:a16="http://schemas.microsoft.com/office/drawing/2014/main" id="{6F741EAE-53F8-BB43-B427-853224F0B295}"/>
              </a:ext>
            </a:extLst>
          </p:cNvPr>
          <p:cNvSpPr>
            <a:spLocks noGrp="1" noRot="1" noChangeAspect="1" noChangeArrowheads="1" noTextEdit="1"/>
          </p:cNvSpPr>
          <p:nvPr>
            <p:ph type="sldImg"/>
          </p:nvPr>
        </p:nvSpPr>
        <p:spPr>
          <a:ln/>
        </p:spPr>
      </p:sp>
      <p:sp>
        <p:nvSpPr>
          <p:cNvPr id="5123" name="Rectangle 3">
            <a:extLst>
              <a:ext uri="{FF2B5EF4-FFF2-40B4-BE49-F238E27FC236}">
                <a16:creationId xmlns:a16="http://schemas.microsoft.com/office/drawing/2014/main" id="{BECC1F95-F6F7-1845-AE75-45F4D3B73344}"/>
              </a:ext>
            </a:extLst>
          </p:cNvPr>
          <p:cNvSpPr>
            <a:spLocks noGrp="1" noChangeArrowheads="1"/>
          </p:cNvSpPr>
          <p:nvPr>
            <p:ph type="body" idx="1"/>
          </p:nvPr>
        </p:nvSpPr>
        <p:spPr>
          <a:xfrm>
            <a:off x="925513" y="4378325"/>
            <a:ext cx="5191125" cy="415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484797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64ee7bf15e_0_12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g64ee7bf15e_0_12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1317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6338eb16a1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6338eb16a1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t>Rllib has large and growing number of algorithms. Many of these algorithms are community contributions, for example from different UC Berkeley groups and Alibaba.</a:t>
            </a:r>
            <a:endParaRPr sz="1800"/>
          </a:p>
        </p:txBody>
      </p:sp>
    </p:spTree>
    <p:extLst>
      <p:ext uri="{BB962C8B-B14F-4D97-AF65-F5344CB8AC3E}">
        <p14:creationId xmlns:p14="http://schemas.microsoft.com/office/powerpoint/2010/main" val="2064425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3cf5a77731_0_2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673" name="Google Shape;673;g3cf5a77731_0_2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3198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9" name="Google Shape;72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75739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633b99498e_3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633b99498e_3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1526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633b99498e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633b99498e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0682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9870950999_0_1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g9870950999_0_1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In fact, if you put this in the context of other successful open source projects, you’ll see that the growth for Ray today, identically matches that of Spark and exceeds other projects like Kafka.</a:t>
            </a:r>
            <a:endParaRPr/>
          </a:p>
        </p:txBody>
      </p:sp>
      <p:sp>
        <p:nvSpPr>
          <p:cNvPr id="435" name="Google Shape;435;g9870950999_0_1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64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42529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 name="Google Shape;450;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14555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7" name="Google Shape;767;p3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68" name="Google Shape;768;p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66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31922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3d6422a70a_0_33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768" name="Google Shape;768;g3d6422a70a_0_3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375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de9fb7ed6_0_38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Google Shape;207;g3de9fb7ed6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542666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de9fb7ed6_0_4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Google Shape;219;g3de9fb7ed6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158906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de9fb7ed6_0_2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1" name="Google Shape;261;g3de9fb7ed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304586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de9fb7ed6_0_28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0" name="Google Shape;410;g3de9fb7ed6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963670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de9fb7ed6_0_28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0" name="Google Shape;410;g3de9fb7ed6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220249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de9fb7ed6_0_28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0" name="Google Shape;410;g3de9fb7ed6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483228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de9fb7ed6_0_28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0" name="Google Shape;410;g3de9fb7ed6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492984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64ee7bf15e_0_12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g64ee7bf15e_0_1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20609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21" name="Rectangle 20"/>
          <p:cNvSpPr/>
          <p:nvPr userDrawn="1"/>
        </p:nvSpPr>
        <p:spPr>
          <a:xfrm>
            <a:off x="888642" y="4752304"/>
            <a:ext cx="677888" cy="39119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0" y="0"/>
            <a:ext cx="1164194" cy="5143500"/>
          </a:xfrm>
          <a:prstGeom prst="rect">
            <a:avLst/>
          </a:prstGeom>
          <a:gradFill>
            <a:gsLst>
              <a:gs pos="0">
                <a:schemeClr val="tx1"/>
              </a:gs>
              <a:gs pos="100000">
                <a:schemeClr val="accent1"/>
              </a:gs>
              <a:gs pos="44000">
                <a:srgbClr val="133A51"/>
              </a:gs>
              <a:gs pos="80000">
                <a:schemeClr val="accent1">
                  <a:lumMod val="75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hasCustomPrompt="1"/>
          </p:nvPr>
        </p:nvSpPr>
        <p:spPr>
          <a:xfrm>
            <a:off x="1566530" y="1149041"/>
            <a:ext cx="7309883" cy="2062299"/>
          </a:xfrm>
        </p:spPr>
        <p:txBody>
          <a:bodyPr>
            <a:noAutofit/>
          </a:bodyPr>
          <a:lstStyle>
            <a:lvl1pPr algn="l">
              <a:defRPr sz="4500" b="1" baseline="0">
                <a:solidFill>
                  <a:schemeClr val="bg1"/>
                </a:solidFill>
              </a:defRPr>
            </a:lvl1pPr>
          </a:lstStyle>
          <a:p>
            <a:r>
              <a:rPr lang="en-US" dirty="0"/>
              <a:t>Title of Your Presentation</a:t>
            </a:r>
            <a:br>
              <a:rPr lang="en-US" dirty="0"/>
            </a:br>
            <a:r>
              <a:rPr lang="en-US" dirty="0"/>
              <a:t>Goes Here </a:t>
            </a:r>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flipV="1">
            <a:off x="0" y="1377784"/>
            <a:ext cx="1164194" cy="3765715"/>
          </a:xfrm>
          <a:prstGeom prst="rect">
            <a:avLst/>
          </a:prstGeom>
        </p:spPr>
      </p:pic>
      <p:sp>
        <p:nvSpPr>
          <p:cNvPr id="9" name="Subtitle 2"/>
          <p:cNvSpPr>
            <a:spLocks noGrp="1"/>
          </p:cNvSpPr>
          <p:nvPr>
            <p:ph type="subTitle" idx="1"/>
          </p:nvPr>
        </p:nvSpPr>
        <p:spPr>
          <a:xfrm>
            <a:off x="1566530" y="3034423"/>
            <a:ext cx="7086600" cy="1054538"/>
          </a:xfrm>
          <a:noFill/>
          <a:ln>
            <a:noFill/>
          </a:ln>
        </p:spPr>
        <p:txBody>
          <a:bodyPr anchor="t" anchorCtr="0">
            <a:normAutofit/>
          </a:bodyPr>
          <a:lstStyle>
            <a:lvl1pPr marL="0" indent="0">
              <a:buNone/>
              <a:defRPr/>
            </a:lvl1pPr>
          </a:lstStyle>
          <a:p>
            <a:pPr algn="l"/>
            <a:r>
              <a:rPr lang="en-US" sz="2400" dirty="0">
                <a:solidFill>
                  <a:schemeClr val="bg1"/>
                </a:solidFill>
                <a:latin typeface="Arial"/>
                <a:cs typeface="Arial"/>
              </a:rPr>
              <a:t>Click to edit Master subtitle style</a:t>
            </a:r>
            <a:endParaRPr lang="en-US" sz="1800" dirty="0">
              <a:solidFill>
                <a:schemeClr val="bg1"/>
              </a:solidFill>
              <a:latin typeface="Arial"/>
              <a:cs typeface="Arial"/>
            </a:endParaRPr>
          </a:p>
        </p:txBody>
      </p:sp>
      <p:pic>
        <p:nvPicPr>
          <p:cNvPr id="8" name="Picture 13" descr="Haas_campanele_night.jpg                                       00182CE1bob400                         ABA78158:">
            <a:extLst>
              <a:ext uri="{FF2B5EF4-FFF2-40B4-BE49-F238E27FC236}">
                <a16:creationId xmlns:a16="http://schemas.microsoft.com/office/drawing/2014/main" id="{F366C795-D743-9342-8D00-60769C1477C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27774" t="20755" b="26414"/>
          <a:stretch>
            <a:fillRect/>
          </a:stretch>
        </p:blipFill>
        <p:spPr bwMode="auto">
          <a:xfrm>
            <a:off x="0" y="0"/>
            <a:ext cx="1180957" cy="137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0417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4"/>
          </p:nvPr>
        </p:nvSpPr>
        <p:spPr>
          <a:xfrm>
            <a:off x="8274610" y="4813475"/>
            <a:ext cx="501398" cy="319096"/>
          </a:xfrm>
          <a:prstGeom prst="rect">
            <a:avLst/>
          </a:prstGeom>
        </p:spPr>
        <p:txBody>
          <a:bodyPr/>
          <a:lstStyle>
            <a:lvl1pPr algn="r">
              <a:defRPr sz="1000" b="1">
                <a:solidFill>
                  <a:schemeClr val="bg1"/>
                </a:solidFill>
              </a:defRPr>
            </a:lvl1pPr>
          </a:lstStyle>
          <a:p>
            <a:fld id="{83D1FC35-8581-2540-BBFB-5CB35188AE81}" type="slidenum">
              <a:rPr lang="en-US" smtClean="0"/>
              <a:pPr/>
              <a:t>‹#›</a:t>
            </a:fld>
            <a:endParaRPr lang="en-US" dirty="0"/>
          </a:p>
        </p:txBody>
      </p:sp>
      <p:sp>
        <p:nvSpPr>
          <p:cNvPr id="10" name="Footer Placeholder 5"/>
          <p:cNvSpPr>
            <a:spLocks noGrp="1"/>
          </p:cNvSpPr>
          <p:nvPr>
            <p:ph type="ftr" sz="quarter" idx="3"/>
          </p:nvPr>
        </p:nvSpPr>
        <p:spPr>
          <a:xfrm>
            <a:off x="1954993" y="4787664"/>
            <a:ext cx="5791583" cy="319094"/>
          </a:xfrm>
          <a:prstGeom prst="rect">
            <a:avLst/>
          </a:prstGeom>
        </p:spPr>
        <p:txBody>
          <a:bodyPr/>
          <a:lstStyle>
            <a:lvl1pPr algn="ctr">
              <a:defRPr sz="1000" b="1">
                <a:solidFill>
                  <a:schemeClr val="bg1"/>
                </a:solidFill>
              </a:defRPr>
            </a:lvl1pPr>
          </a:lstStyle>
          <a:p>
            <a:r>
              <a:rPr lang="en-US"/>
              <a:t>University of California, Berkeley</a:t>
            </a:r>
            <a:endParaRPr lang="en-US" dirty="0"/>
          </a:p>
        </p:txBody>
      </p:sp>
    </p:spTree>
    <p:extLst>
      <p:ext uri="{BB962C8B-B14F-4D97-AF65-F5344CB8AC3E}">
        <p14:creationId xmlns:p14="http://schemas.microsoft.com/office/powerpoint/2010/main" val="1123895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p:cNvSpPr>
            <a:spLocks noGrp="1"/>
          </p:cNvSpPr>
          <p:nvPr>
            <p:ph type="sldNum" sz="quarter" idx="4"/>
          </p:nvPr>
        </p:nvSpPr>
        <p:spPr>
          <a:xfrm>
            <a:off x="8274610" y="4813475"/>
            <a:ext cx="501398" cy="319096"/>
          </a:xfrm>
          <a:prstGeom prst="rect">
            <a:avLst/>
          </a:prstGeom>
        </p:spPr>
        <p:txBody>
          <a:bodyPr/>
          <a:lstStyle>
            <a:lvl1pPr algn="r">
              <a:defRPr sz="1000" b="1">
                <a:solidFill>
                  <a:schemeClr val="bg1"/>
                </a:solidFill>
              </a:defRPr>
            </a:lvl1pPr>
          </a:lstStyle>
          <a:p>
            <a:fld id="{83D1FC35-8581-2540-BBFB-5CB35188AE81}" type="slidenum">
              <a:rPr lang="en-US" smtClean="0"/>
              <a:pPr/>
              <a:t>‹#›</a:t>
            </a:fld>
            <a:endParaRPr lang="en-US" dirty="0"/>
          </a:p>
        </p:txBody>
      </p:sp>
      <p:sp>
        <p:nvSpPr>
          <p:cNvPr id="10" name="Footer Placeholder 5"/>
          <p:cNvSpPr>
            <a:spLocks noGrp="1"/>
          </p:cNvSpPr>
          <p:nvPr>
            <p:ph type="ftr" sz="quarter" idx="3"/>
          </p:nvPr>
        </p:nvSpPr>
        <p:spPr>
          <a:xfrm>
            <a:off x="1954993" y="4787664"/>
            <a:ext cx="5791583" cy="319094"/>
          </a:xfrm>
          <a:prstGeom prst="rect">
            <a:avLst/>
          </a:prstGeom>
        </p:spPr>
        <p:txBody>
          <a:bodyPr/>
          <a:lstStyle>
            <a:lvl1pPr algn="ctr">
              <a:defRPr sz="1000" b="1">
                <a:solidFill>
                  <a:schemeClr val="bg1"/>
                </a:solidFill>
              </a:defRPr>
            </a:lvl1pPr>
          </a:lstStyle>
          <a:p>
            <a:r>
              <a:rPr lang="en-US"/>
              <a:t>University of California, Berkeley</a:t>
            </a:r>
            <a:endParaRPr lang="en-US" dirty="0"/>
          </a:p>
        </p:txBody>
      </p:sp>
    </p:spTree>
    <p:extLst>
      <p:ext uri="{BB962C8B-B14F-4D97-AF65-F5344CB8AC3E}">
        <p14:creationId xmlns:p14="http://schemas.microsoft.com/office/powerpoint/2010/main" val="1698092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92969" y="863947"/>
            <a:ext cx="7358063" cy="1741289"/>
          </a:xfrm>
          <a:prstGeom prst="rect">
            <a:avLst/>
          </a:prstGeom>
        </p:spPr>
        <p:txBody>
          <a:bodyPr anchor="b"/>
          <a:lstStyle/>
          <a:p>
            <a:r>
              <a:t>Title Text</a:t>
            </a:r>
          </a:p>
        </p:txBody>
      </p:sp>
      <p:sp>
        <p:nvSpPr>
          <p:cNvPr id="12" name="Body Level One…"/>
          <p:cNvSpPr txBox="1">
            <a:spLocks noGrp="1"/>
          </p:cNvSpPr>
          <p:nvPr>
            <p:ph type="body" sz="quarter" idx="1"/>
          </p:nvPr>
        </p:nvSpPr>
        <p:spPr>
          <a:xfrm>
            <a:off x="892969" y="2658814"/>
            <a:ext cx="7358063" cy="596057"/>
          </a:xfrm>
          <a:prstGeom prst="rect">
            <a:avLst/>
          </a:prstGeom>
        </p:spPr>
        <p:txBody>
          <a:bodyPr anchor="t"/>
          <a:lstStyle>
            <a:lvl1pPr marL="0" indent="0" algn="ctr">
              <a:spcBef>
                <a:spcPts val="0"/>
              </a:spcBef>
              <a:buSzTx/>
              <a:buNone/>
              <a:defRPr sz="1951"/>
            </a:lvl1pPr>
            <a:lvl2pPr marL="0" indent="0" algn="ctr">
              <a:spcBef>
                <a:spcPts val="0"/>
              </a:spcBef>
              <a:buSzTx/>
              <a:buNone/>
              <a:defRPr sz="1951"/>
            </a:lvl2pPr>
            <a:lvl3pPr marL="0" indent="0" algn="ctr">
              <a:spcBef>
                <a:spcPts val="0"/>
              </a:spcBef>
              <a:buSzTx/>
              <a:buNone/>
              <a:defRPr sz="1951"/>
            </a:lvl3pPr>
            <a:lvl4pPr marL="0" indent="0" algn="ctr">
              <a:spcBef>
                <a:spcPts val="0"/>
              </a:spcBef>
              <a:buSzTx/>
              <a:buNone/>
              <a:defRPr sz="1951"/>
            </a:lvl4pPr>
            <a:lvl5pPr marL="0" indent="0" algn="ctr">
              <a:spcBef>
                <a:spcPts val="0"/>
              </a:spcBef>
              <a:buSzTx/>
              <a:buNone/>
              <a:defRPr sz="1951"/>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146128328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lIns="91425" tIns="91425" rIns="91425" bIns="91425" anchor="t"/>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lIns="91425" tIns="91425" rIns="91425" bIns="91425"/>
          <a:lstStyle>
            <a:lvl1pPr marL="342900" lvl="0" indent="-257175">
              <a:spcBef>
                <a:spcPts val="0"/>
              </a:spcBef>
              <a:spcAft>
                <a:spcPts val="0"/>
              </a:spcAft>
              <a:buSzPts val="1800"/>
              <a:buChar char="●"/>
              <a:defRPr/>
            </a:lvl1pPr>
            <a:lvl2pPr marL="685800" lvl="1" indent="-238125">
              <a:spcBef>
                <a:spcPts val="120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endParaRPr/>
          </a:p>
        </p:txBody>
      </p:sp>
      <p:sp>
        <p:nvSpPr>
          <p:cNvPr id="4" name="Shape 19">
            <a:extLst>
              <a:ext uri="{FF2B5EF4-FFF2-40B4-BE49-F238E27FC236}">
                <a16:creationId xmlns:a16="http://schemas.microsoft.com/office/drawing/2014/main" id="{A692DC26-6C78-2249-A2B6-7828FD69ED03}"/>
              </a:ext>
            </a:extLst>
          </p:cNvPr>
          <p:cNvSpPr txBox="1">
            <a:spLocks noGrp="1"/>
          </p:cNvSpPr>
          <p:nvPr>
            <p:ph type="sldNum" idx="10"/>
          </p:nvPr>
        </p:nvSpPr>
        <p:spPr>
          <a:xfrm>
            <a:off x="8472489" y="4663679"/>
            <a:ext cx="549275" cy="392906"/>
          </a:xfrm>
          <a:prstGeom prst="rect">
            <a:avLst/>
          </a:prstGeom>
        </p:spPr>
        <p:txBody>
          <a:bodyPr spcFirstLastPara="1" wrap="square" lIns="91425" tIns="91425" rIns="91425" bIns="91425" anchor="ctr" anchorCtr="0">
            <a:noAutofit/>
          </a:bodyPr>
          <a:lstStyle>
            <a:lvl1pPr lvl="0">
              <a:spcBef>
                <a:spcPts val="0"/>
              </a:spcBef>
              <a:spcAft>
                <a:spcPts val="0"/>
              </a:spcAft>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a:defRPr/>
            </a:pPr>
            <a:fld id="{2DD9D4B4-C43F-8E46-A989-5118B11CEB59}" type="slidenum">
              <a:rPr lang="en"/>
              <a:pPr>
                <a:defRPr/>
              </a:pPr>
              <a:t>‹#›</a:t>
            </a:fld>
            <a:endParaRPr lang="en"/>
          </a:p>
        </p:txBody>
      </p:sp>
    </p:spTree>
    <p:extLst>
      <p:ext uri="{BB962C8B-B14F-4D97-AF65-F5344CB8AC3E}">
        <p14:creationId xmlns:p14="http://schemas.microsoft.com/office/powerpoint/2010/main" val="374236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ig Bullet List">
  <p:cSld name="Big Bullet List">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447589" y="352696"/>
            <a:ext cx="7886700" cy="504000"/>
          </a:xfrm>
          <a:prstGeom prst="rect">
            <a:avLst/>
          </a:prstGeom>
          <a:noFill/>
          <a:ln>
            <a:noFill/>
          </a:ln>
        </p:spPr>
        <p:txBody>
          <a:bodyPr spcFirstLastPara="1" wrap="square" lIns="34275" tIns="34275" rIns="34275" bIns="34275" anchor="ctr" anchorCtr="0"/>
          <a:lstStyle>
            <a:lvl1pPr marL="0" marR="0" lvl="0" indent="0" algn="l" rtl="0">
              <a:lnSpc>
                <a:spcPct val="100000"/>
              </a:lnSpc>
              <a:spcBef>
                <a:spcPts val="0"/>
              </a:spcBef>
              <a:spcAft>
                <a:spcPts val="0"/>
              </a:spcAft>
              <a:buClr>
                <a:schemeClr val="accent1"/>
              </a:buClr>
              <a:buSzPts val="2400"/>
              <a:buFont typeface="Helvetica Neue"/>
              <a:buNone/>
              <a:defRPr sz="2400" b="1" i="0" u="none" strike="noStrike" cap="none">
                <a:solidFill>
                  <a:schemeClr val="accent1"/>
                </a:solidFill>
                <a:latin typeface="Helvetica Neue"/>
                <a:ea typeface="Helvetica Neue"/>
                <a:cs typeface="Helvetica Neue"/>
                <a:sym typeface="Helvetica Neue"/>
              </a:defRPr>
            </a:lvl1pPr>
            <a:lvl2pPr marL="0" marR="0" lvl="1" indent="88900" algn="r" rtl="0">
              <a:lnSpc>
                <a:spcPct val="100000"/>
              </a:lnSpc>
              <a:spcBef>
                <a:spcPts val="0"/>
              </a:spcBef>
              <a:spcAft>
                <a:spcPts val="0"/>
              </a:spcAft>
              <a:buClr>
                <a:srgbClr val="00265B"/>
              </a:buClr>
              <a:buSzPts val="3200"/>
              <a:buFont typeface="Helvetica Neue"/>
              <a:buNone/>
              <a:defRPr sz="3200" b="1" i="0" u="none" strike="noStrike" cap="none">
                <a:solidFill>
                  <a:srgbClr val="00265B"/>
                </a:solidFill>
                <a:latin typeface="Helvetica Neue"/>
                <a:ea typeface="Helvetica Neue"/>
                <a:cs typeface="Helvetica Neue"/>
                <a:sym typeface="Helvetica Neue"/>
              </a:defRPr>
            </a:lvl2pPr>
            <a:lvl3pPr marL="0" marR="0" lvl="2" indent="177800" algn="r" rtl="0">
              <a:lnSpc>
                <a:spcPct val="100000"/>
              </a:lnSpc>
              <a:spcBef>
                <a:spcPts val="0"/>
              </a:spcBef>
              <a:spcAft>
                <a:spcPts val="0"/>
              </a:spcAft>
              <a:buClr>
                <a:srgbClr val="00265B"/>
              </a:buClr>
              <a:buSzPts val="3200"/>
              <a:buFont typeface="Helvetica Neue"/>
              <a:buNone/>
              <a:defRPr sz="3200" b="1" i="0" u="none" strike="noStrike" cap="none">
                <a:solidFill>
                  <a:srgbClr val="00265B"/>
                </a:solidFill>
                <a:latin typeface="Helvetica Neue"/>
                <a:ea typeface="Helvetica Neue"/>
                <a:cs typeface="Helvetica Neue"/>
                <a:sym typeface="Helvetica Neue"/>
              </a:defRPr>
            </a:lvl3pPr>
            <a:lvl4pPr marL="0" marR="0" lvl="3" indent="254000" algn="r" rtl="0">
              <a:lnSpc>
                <a:spcPct val="100000"/>
              </a:lnSpc>
              <a:spcBef>
                <a:spcPts val="0"/>
              </a:spcBef>
              <a:spcAft>
                <a:spcPts val="0"/>
              </a:spcAft>
              <a:buClr>
                <a:srgbClr val="00265B"/>
              </a:buClr>
              <a:buSzPts val="3200"/>
              <a:buFont typeface="Helvetica Neue"/>
              <a:buNone/>
              <a:defRPr sz="3200" b="1" i="0" u="none" strike="noStrike" cap="none">
                <a:solidFill>
                  <a:srgbClr val="00265B"/>
                </a:solidFill>
                <a:latin typeface="Helvetica Neue"/>
                <a:ea typeface="Helvetica Neue"/>
                <a:cs typeface="Helvetica Neue"/>
                <a:sym typeface="Helvetica Neue"/>
              </a:defRPr>
            </a:lvl4pPr>
            <a:lvl5pPr marL="0" marR="0" lvl="4" indent="342900" algn="r" rtl="0">
              <a:lnSpc>
                <a:spcPct val="100000"/>
              </a:lnSpc>
              <a:spcBef>
                <a:spcPts val="0"/>
              </a:spcBef>
              <a:spcAft>
                <a:spcPts val="0"/>
              </a:spcAft>
              <a:buClr>
                <a:srgbClr val="00265B"/>
              </a:buClr>
              <a:buSzPts val="3200"/>
              <a:buFont typeface="Helvetica Neue"/>
              <a:buNone/>
              <a:defRPr sz="3200" b="1" i="0" u="none" strike="noStrike" cap="none">
                <a:solidFill>
                  <a:srgbClr val="00265B"/>
                </a:solidFill>
                <a:latin typeface="Helvetica Neue"/>
                <a:ea typeface="Helvetica Neue"/>
                <a:cs typeface="Helvetica Neue"/>
                <a:sym typeface="Helvetica Neue"/>
              </a:defRPr>
            </a:lvl5pPr>
            <a:lvl6pPr marL="0" marR="0" lvl="5" indent="431800" algn="r" rtl="0">
              <a:lnSpc>
                <a:spcPct val="100000"/>
              </a:lnSpc>
              <a:spcBef>
                <a:spcPts val="0"/>
              </a:spcBef>
              <a:spcAft>
                <a:spcPts val="0"/>
              </a:spcAft>
              <a:buClr>
                <a:srgbClr val="00265B"/>
              </a:buClr>
              <a:buSzPts val="3200"/>
              <a:buFont typeface="Helvetica Neue"/>
              <a:buNone/>
              <a:defRPr sz="3200" b="1" i="0" u="none" strike="noStrike" cap="none">
                <a:solidFill>
                  <a:srgbClr val="00265B"/>
                </a:solidFill>
                <a:latin typeface="Helvetica Neue"/>
                <a:ea typeface="Helvetica Neue"/>
                <a:cs typeface="Helvetica Neue"/>
                <a:sym typeface="Helvetica Neue"/>
              </a:defRPr>
            </a:lvl6pPr>
            <a:lvl7pPr marL="0" marR="0" lvl="6" indent="520700" algn="r" rtl="0">
              <a:lnSpc>
                <a:spcPct val="100000"/>
              </a:lnSpc>
              <a:spcBef>
                <a:spcPts val="0"/>
              </a:spcBef>
              <a:spcAft>
                <a:spcPts val="0"/>
              </a:spcAft>
              <a:buClr>
                <a:srgbClr val="00265B"/>
              </a:buClr>
              <a:buSzPts val="3200"/>
              <a:buFont typeface="Helvetica Neue"/>
              <a:buNone/>
              <a:defRPr sz="3200" b="1" i="0" u="none" strike="noStrike" cap="none">
                <a:solidFill>
                  <a:srgbClr val="00265B"/>
                </a:solidFill>
                <a:latin typeface="Helvetica Neue"/>
                <a:ea typeface="Helvetica Neue"/>
                <a:cs typeface="Helvetica Neue"/>
                <a:sym typeface="Helvetica Neue"/>
              </a:defRPr>
            </a:lvl7pPr>
            <a:lvl8pPr marL="0" marR="0" lvl="7" indent="596900" algn="r" rtl="0">
              <a:lnSpc>
                <a:spcPct val="100000"/>
              </a:lnSpc>
              <a:spcBef>
                <a:spcPts val="0"/>
              </a:spcBef>
              <a:spcAft>
                <a:spcPts val="0"/>
              </a:spcAft>
              <a:buClr>
                <a:srgbClr val="00265B"/>
              </a:buClr>
              <a:buSzPts val="3200"/>
              <a:buFont typeface="Helvetica Neue"/>
              <a:buNone/>
              <a:defRPr sz="3200" b="1" i="0" u="none" strike="noStrike" cap="none">
                <a:solidFill>
                  <a:srgbClr val="00265B"/>
                </a:solidFill>
                <a:latin typeface="Helvetica Neue"/>
                <a:ea typeface="Helvetica Neue"/>
                <a:cs typeface="Helvetica Neue"/>
                <a:sym typeface="Helvetica Neue"/>
              </a:defRPr>
            </a:lvl8pPr>
            <a:lvl9pPr marL="0" marR="0" lvl="8" indent="685800" algn="r" rtl="0">
              <a:lnSpc>
                <a:spcPct val="100000"/>
              </a:lnSpc>
              <a:spcBef>
                <a:spcPts val="0"/>
              </a:spcBef>
              <a:spcAft>
                <a:spcPts val="0"/>
              </a:spcAft>
              <a:buClr>
                <a:srgbClr val="00265B"/>
              </a:buClr>
              <a:buSzPts val="3200"/>
              <a:buFont typeface="Helvetica Neue"/>
              <a:buNone/>
              <a:defRPr sz="3200" b="1" i="0" u="none" strike="noStrike" cap="none">
                <a:solidFill>
                  <a:srgbClr val="00265B"/>
                </a:solidFill>
                <a:latin typeface="Helvetica Neue"/>
                <a:ea typeface="Helvetica Neue"/>
                <a:cs typeface="Helvetica Neue"/>
                <a:sym typeface="Helvetica Neue"/>
              </a:defRPr>
            </a:lvl9pPr>
          </a:lstStyle>
          <a:p>
            <a:endParaRPr/>
          </a:p>
        </p:txBody>
      </p:sp>
      <p:sp>
        <p:nvSpPr>
          <p:cNvPr id="73" name="Google Shape;73;p16"/>
          <p:cNvSpPr txBox="1"/>
          <p:nvPr/>
        </p:nvSpPr>
        <p:spPr>
          <a:xfrm>
            <a:off x="258079" y="4610084"/>
            <a:ext cx="147600" cy="128700"/>
          </a:xfrm>
          <a:prstGeom prst="rect">
            <a:avLst/>
          </a:prstGeom>
          <a:noFill/>
          <a:ln>
            <a:noFill/>
          </a:ln>
        </p:spPr>
        <p:txBody>
          <a:bodyPr spcFirstLastPara="1" wrap="square" lIns="34275" tIns="17150" rIns="34275" bIns="17150" anchor="ctr" anchorCtr="0">
            <a:noAutofit/>
          </a:bodyPr>
          <a:lstStyle/>
          <a:p>
            <a:pPr marL="0" marR="0" lvl="0" indent="0" algn="r" rtl="0">
              <a:lnSpc>
                <a:spcPct val="100000"/>
              </a:lnSpc>
              <a:spcBef>
                <a:spcPts val="0"/>
              </a:spcBef>
              <a:spcAft>
                <a:spcPts val="0"/>
              </a:spcAft>
              <a:buClr>
                <a:schemeClr val="dk1"/>
              </a:buClr>
              <a:buSzPts val="500"/>
              <a:buFont typeface="Helvetica Neue"/>
              <a:buNone/>
            </a:pPr>
            <a:fld id="{00000000-1234-1234-1234-123412341234}" type="slidenum">
              <a:rPr lang="en" sz="500" b="0" i="0" u="none" strike="noStrike" cap="none">
                <a:solidFill>
                  <a:schemeClr val="dk1"/>
                </a:solidFill>
                <a:latin typeface="Helvetica Neue"/>
                <a:ea typeface="Helvetica Neue"/>
                <a:cs typeface="Helvetica Neue"/>
                <a:sym typeface="Helvetica Neue"/>
              </a:rPr>
              <a:t>‹#›</a:t>
            </a:fld>
            <a:endParaRPr sz="500" b="0" i="0" u="none" strike="noStrike" cap="none">
              <a:solidFill>
                <a:schemeClr val="dk1"/>
              </a:solidFill>
              <a:latin typeface="Helvetica Neue"/>
              <a:ea typeface="Helvetica Neue"/>
              <a:cs typeface="Helvetica Neue"/>
              <a:sym typeface="Helvetica Neue"/>
            </a:endParaRPr>
          </a:p>
        </p:txBody>
      </p:sp>
      <p:sp>
        <p:nvSpPr>
          <p:cNvPr id="74" name="Google Shape;74;p16"/>
          <p:cNvSpPr txBox="1">
            <a:spLocks noGrp="1"/>
          </p:cNvSpPr>
          <p:nvPr>
            <p:ph type="body" idx="1"/>
          </p:nvPr>
        </p:nvSpPr>
        <p:spPr>
          <a:xfrm>
            <a:off x="447589" y="1218282"/>
            <a:ext cx="7886700" cy="2767800"/>
          </a:xfrm>
          <a:prstGeom prst="rect">
            <a:avLst/>
          </a:prstGeom>
          <a:noFill/>
          <a:ln>
            <a:noFill/>
          </a:ln>
        </p:spPr>
        <p:txBody>
          <a:bodyPr spcFirstLastPara="1" wrap="square" lIns="34275" tIns="34275" rIns="34275" bIns="34275" anchor="t" anchorCtr="0"/>
          <a:lstStyle>
            <a:lvl1pPr marL="457200" marR="0" lvl="0" indent="-279400" algn="l" rtl="0">
              <a:lnSpc>
                <a:spcPct val="155555"/>
              </a:lnSpc>
              <a:spcBef>
                <a:spcPts val="0"/>
              </a:spcBef>
              <a:spcAft>
                <a:spcPts val="0"/>
              </a:spcAft>
              <a:buClr>
                <a:schemeClr val="dk1"/>
              </a:buClr>
              <a:buSzPts val="800"/>
              <a:buFont typeface="Helvetica Neue"/>
              <a:buChar char="•"/>
              <a:defRPr sz="1700" b="0" i="0" u="none" strike="noStrike" cap="none">
                <a:solidFill>
                  <a:schemeClr val="dk1"/>
                </a:solidFill>
                <a:latin typeface="Helvetica Neue"/>
                <a:ea typeface="Helvetica Neue"/>
                <a:cs typeface="Helvetica Neue"/>
                <a:sym typeface="Helvetica Neue"/>
              </a:defRPr>
            </a:lvl1pPr>
            <a:lvl2pPr marL="914400" marR="0" lvl="1" indent="-273050" algn="l" rtl="0">
              <a:lnSpc>
                <a:spcPct val="200000"/>
              </a:lnSpc>
              <a:spcBef>
                <a:spcPts val="600"/>
              </a:spcBef>
              <a:spcAft>
                <a:spcPts val="0"/>
              </a:spcAft>
              <a:buClr>
                <a:schemeClr val="dk1"/>
              </a:buClr>
              <a:buSzPts val="700"/>
              <a:buFont typeface="Helvetica Neue"/>
              <a:buChar char="•"/>
              <a:defRPr sz="1300" b="0" i="0" u="none" strike="noStrike" cap="none">
                <a:solidFill>
                  <a:schemeClr val="dk1"/>
                </a:solidFill>
                <a:latin typeface="Helvetica Neue"/>
                <a:ea typeface="Helvetica Neue"/>
                <a:cs typeface="Helvetica Neue"/>
                <a:sym typeface="Helvetica Neue"/>
              </a:defRPr>
            </a:lvl2pPr>
            <a:lvl3pPr marL="1371600" marR="0" lvl="2" indent="-292100" algn="l" rtl="0">
              <a:lnSpc>
                <a:spcPct val="269230"/>
              </a:lnSpc>
              <a:spcBef>
                <a:spcPts val="600"/>
              </a:spcBef>
              <a:spcAft>
                <a:spcPts val="0"/>
              </a:spcAft>
              <a:buClr>
                <a:srgbClr val="4489BD"/>
              </a:buClr>
              <a:buSzPts val="1000"/>
              <a:buFont typeface="Arial"/>
              <a:buChar char="•"/>
              <a:defRPr sz="1000" b="0" i="0" u="none" strike="noStrike" cap="none">
                <a:solidFill>
                  <a:schemeClr val="dk1"/>
                </a:solidFill>
                <a:latin typeface="Helvetica Neue"/>
                <a:ea typeface="Helvetica Neue"/>
                <a:cs typeface="Helvetica Neue"/>
                <a:sym typeface="Helvetica Neue"/>
              </a:defRPr>
            </a:lvl3pPr>
            <a:lvl4pPr marL="1828800" marR="0" lvl="3" indent="-228600" algn="l" rtl="0">
              <a:lnSpc>
                <a:spcPct val="150000"/>
              </a:lnSpc>
              <a:spcBef>
                <a:spcPts val="60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4pPr>
            <a:lvl5pPr marL="2286000" marR="0" lvl="4" indent="-228600" algn="l" rtl="0">
              <a:lnSpc>
                <a:spcPct val="15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5pPr>
            <a:lvl6pPr marL="2743200" marR="0" lvl="5" indent="-228600" algn="l" rtl="0">
              <a:lnSpc>
                <a:spcPct val="10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6pPr>
            <a:lvl7pPr marL="3200400" marR="0" lvl="6" indent="-228600" algn="l" rtl="0">
              <a:lnSpc>
                <a:spcPct val="10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7pPr>
            <a:lvl8pPr marL="3657600" marR="0" lvl="7" indent="-228600" algn="l" rtl="0">
              <a:lnSpc>
                <a:spcPct val="10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8pPr>
            <a:lvl9pPr marL="4114800" marR="0" lvl="8" indent="-228600" algn="l" rtl="0">
              <a:lnSpc>
                <a:spcPct val="10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9pPr>
          </a:lstStyle>
          <a:p>
            <a:endParaRPr/>
          </a:p>
        </p:txBody>
      </p:sp>
      <p:sp>
        <p:nvSpPr>
          <p:cNvPr id="75" name="Google Shape;75;p16"/>
          <p:cNvSpPr txBox="1"/>
          <p:nvPr/>
        </p:nvSpPr>
        <p:spPr>
          <a:xfrm>
            <a:off x="4310805" y="4619609"/>
            <a:ext cx="522300" cy="1191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chemeClr val="dk1"/>
              </a:buClr>
              <a:buSzPts val="500"/>
              <a:buFont typeface="Helvetica Neue Light"/>
              <a:buNone/>
            </a:pPr>
            <a:r>
              <a:rPr lang="en" sz="500" b="0" i="0" u="none" strike="noStrike" cap="none">
                <a:solidFill>
                  <a:schemeClr val="dk1"/>
                </a:solidFill>
                <a:latin typeface="Helvetica Neue Light"/>
                <a:ea typeface="Helvetica Neue Light"/>
                <a:cs typeface="Helvetica Neue Light"/>
                <a:sym typeface="Helvetica Neue Light"/>
              </a:rPr>
              <a:t>©2017 RISELab</a:t>
            </a:r>
            <a:endParaRPr sz="500"/>
          </a:p>
        </p:txBody>
      </p:sp>
      <p:grpSp>
        <p:nvGrpSpPr>
          <p:cNvPr id="76" name="Google Shape;76;p16"/>
          <p:cNvGrpSpPr/>
          <p:nvPr/>
        </p:nvGrpSpPr>
        <p:grpSpPr>
          <a:xfrm>
            <a:off x="8456181" y="4429483"/>
            <a:ext cx="300616" cy="301879"/>
            <a:chOff x="13" y="-73"/>
            <a:chExt cx="801642" cy="805010"/>
          </a:xfrm>
        </p:grpSpPr>
        <p:sp>
          <p:nvSpPr>
            <p:cNvPr id="77" name="Google Shape;77;p16"/>
            <p:cNvSpPr/>
            <p:nvPr/>
          </p:nvSpPr>
          <p:spPr>
            <a:xfrm rot="1559898">
              <a:off x="385607" y="164396"/>
              <a:ext cx="298396" cy="605781"/>
            </a:xfrm>
            <a:custGeom>
              <a:avLst/>
              <a:gdLst/>
              <a:ahLst/>
              <a:cxnLst/>
              <a:rect l="0" t="0" r="0" b="0"/>
              <a:pathLst>
                <a:path w="120000" h="120000" extrusionOk="0">
                  <a:moveTo>
                    <a:pt x="766" y="0"/>
                  </a:moveTo>
                  <a:lnTo>
                    <a:pt x="0" y="97722"/>
                  </a:lnTo>
                  <a:lnTo>
                    <a:pt x="120000" y="120000"/>
                  </a:lnTo>
                  <a:lnTo>
                    <a:pt x="766" y="0"/>
                  </a:lnTo>
                  <a:close/>
                </a:path>
              </a:pathLst>
            </a:custGeom>
            <a:solidFill>
              <a:schemeClr val="accent3"/>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100"/>
                <a:buFont typeface="Helvetica Neue Light"/>
                <a:buNone/>
              </a:pPr>
              <a:endParaRPr sz="1100" b="0" i="0" u="none" strike="noStrike" cap="none">
                <a:solidFill>
                  <a:srgbClr val="53585F"/>
                </a:solidFill>
                <a:latin typeface="Helvetica Neue"/>
                <a:ea typeface="Helvetica Neue"/>
                <a:cs typeface="Helvetica Neue"/>
                <a:sym typeface="Helvetica Neue"/>
              </a:endParaRPr>
            </a:p>
          </p:txBody>
        </p:sp>
        <p:sp>
          <p:nvSpPr>
            <p:cNvPr id="78" name="Google Shape;78;p16"/>
            <p:cNvSpPr/>
            <p:nvPr/>
          </p:nvSpPr>
          <p:spPr>
            <a:xfrm rot="1590812" flipH="1">
              <a:off x="119472" y="34701"/>
              <a:ext cx="298381" cy="605751"/>
            </a:xfrm>
            <a:custGeom>
              <a:avLst/>
              <a:gdLst/>
              <a:ahLst/>
              <a:cxnLst/>
              <a:rect l="0" t="0" r="0" b="0"/>
              <a:pathLst>
                <a:path w="120000" h="120000" extrusionOk="0">
                  <a:moveTo>
                    <a:pt x="766" y="0"/>
                  </a:moveTo>
                  <a:lnTo>
                    <a:pt x="0" y="97722"/>
                  </a:lnTo>
                  <a:lnTo>
                    <a:pt x="120000" y="120000"/>
                  </a:lnTo>
                  <a:lnTo>
                    <a:pt x="766" y="0"/>
                  </a:lnTo>
                  <a:close/>
                </a:path>
              </a:pathLst>
            </a:custGeom>
            <a:solidFill>
              <a:schemeClr val="accent1"/>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100"/>
                <a:buFont typeface="Helvetica Neue Light"/>
                <a:buNone/>
              </a:pPr>
              <a:endParaRPr sz="1100" b="0" i="0" u="none" strike="noStrike" cap="none">
                <a:solidFill>
                  <a:srgbClr val="53585F"/>
                </a:solidFill>
                <a:latin typeface="Helvetica Neue"/>
                <a:ea typeface="Helvetica Neue"/>
                <a:cs typeface="Helvetica Neue"/>
                <a:sym typeface="Helvetica Neue"/>
              </a:endParaRPr>
            </a:p>
          </p:txBody>
        </p:sp>
      </p:grpSp>
    </p:spTree>
    <p:extLst>
      <p:ext uri="{BB962C8B-B14F-4D97-AF65-F5344CB8AC3E}">
        <p14:creationId xmlns:p14="http://schemas.microsoft.com/office/powerpoint/2010/main" val="576532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Conclusion">
  <p:cSld name="Conclusion">
    <p:spTree>
      <p:nvGrpSpPr>
        <p:cNvPr id="1" name="Shape 189"/>
        <p:cNvGrpSpPr/>
        <p:nvPr/>
      </p:nvGrpSpPr>
      <p:grpSpPr>
        <a:xfrm>
          <a:off x="0" y="0"/>
          <a:ext cx="0" cy="0"/>
          <a:chOff x="0" y="0"/>
          <a:chExt cx="0" cy="0"/>
        </a:xfrm>
      </p:grpSpPr>
      <p:pic>
        <p:nvPicPr>
          <p:cNvPr id="190" name="Google Shape;190;p29" descr="Background-Image-3.jpg"/>
          <p:cNvPicPr preferRelativeResize="0"/>
          <p:nvPr/>
        </p:nvPicPr>
        <p:blipFill rotWithShape="1">
          <a:blip r:embed="rId2">
            <a:alphaModFix/>
          </a:blip>
          <a:srcRect/>
          <a:stretch/>
        </p:blipFill>
        <p:spPr>
          <a:xfrm flipH="1">
            <a:off x="73152" y="0"/>
            <a:ext cx="9070848" cy="5138357"/>
          </a:xfrm>
          <a:prstGeom prst="rect">
            <a:avLst/>
          </a:prstGeom>
          <a:noFill/>
          <a:ln>
            <a:noFill/>
          </a:ln>
        </p:spPr>
      </p:pic>
      <p:sp>
        <p:nvSpPr>
          <p:cNvPr id="191" name="Google Shape;191;p29"/>
          <p:cNvSpPr txBox="1">
            <a:spLocks noGrp="1"/>
          </p:cNvSpPr>
          <p:nvPr>
            <p:ph type="body" idx="1"/>
          </p:nvPr>
        </p:nvSpPr>
        <p:spPr>
          <a:xfrm>
            <a:off x="475590" y="1329087"/>
            <a:ext cx="4512000" cy="2006400"/>
          </a:xfrm>
          <a:prstGeom prst="rect">
            <a:avLst/>
          </a:prstGeom>
          <a:noFill/>
          <a:ln>
            <a:noFill/>
          </a:ln>
        </p:spPr>
        <p:txBody>
          <a:bodyPr spcFirstLastPara="1" wrap="square" lIns="34275" tIns="34275" rIns="34275" bIns="34275" anchor="t" anchorCtr="0"/>
          <a:lstStyle>
            <a:lvl1pPr marL="457200" marR="0" lvl="0" indent="-279400" algn="l" rtl="0">
              <a:lnSpc>
                <a:spcPct val="155555"/>
              </a:lnSpc>
              <a:spcBef>
                <a:spcPts val="0"/>
              </a:spcBef>
              <a:spcAft>
                <a:spcPts val="0"/>
              </a:spcAft>
              <a:buClr>
                <a:schemeClr val="dk1"/>
              </a:buClr>
              <a:buSzPts val="800"/>
              <a:buFont typeface="Helvetica Neue"/>
              <a:buChar char="•"/>
              <a:defRPr sz="1700" b="0" i="0" u="none" strike="noStrike" cap="none">
                <a:solidFill>
                  <a:schemeClr val="dk1"/>
                </a:solidFill>
                <a:latin typeface="Helvetica Neue"/>
                <a:ea typeface="Helvetica Neue"/>
                <a:cs typeface="Helvetica Neue"/>
                <a:sym typeface="Helvetica Neue"/>
              </a:defRPr>
            </a:lvl1pPr>
            <a:lvl2pPr marL="914400" marR="0" lvl="1" indent="-273050" algn="l" rtl="0">
              <a:lnSpc>
                <a:spcPct val="200000"/>
              </a:lnSpc>
              <a:spcBef>
                <a:spcPts val="0"/>
              </a:spcBef>
              <a:spcAft>
                <a:spcPts val="0"/>
              </a:spcAft>
              <a:buClr>
                <a:schemeClr val="dk1"/>
              </a:buClr>
              <a:buSzPts val="700"/>
              <a:buFont typeface="Helvetica Neue"/>
              <a:buChar char="•"/>
              <a:defRPr sz="1300" b="0" i="0" u="none" strike="noStrike" cap="none">
                <a:solidFill>
                  <a:schemeClr val="dk1"/>
                </a:solidFill>
                <a:latin typeface="Helvetica Neue"/>
                <a:ea typeface="Helvetica Neue"/>
                <a:cs typeface="Helvetica Neue"/>
                <a:sym typeface="Helvetica Neue"/>
              </a:defRPr>
            </a:lvl2pPr>
            <a:lvl3pPr marL="1371600" marR="0" lvl="2" indent="-292100" algn="l" rtl="0">
              <a:lnSpc>
                <a:spcPct val="269230"/>
              </a:lnSpc>
              <a:spcBef>
                <a:spcPts val="0"/>
              </a:spcBef>
              <a:spcAft>
                <a:spcPts val="0"/>
              </a:spcAft>
              <a:buClr>
                <a:srgbClr val="4489BD"/>
              </a:buClr>
              <a:buSzPts val="1000"/>
              <a:buFont typeface="Arial"/>
              <a:buChar char="•"/>
              <a:defRPr sz="1000" b="0" i="0" u="none" strike="noStrike" cap="none">
                <a:solidFill>
                  <a:schemeClr val="dk1"/>
                </a:solidFill>
                <a:latin typeface="Helvetica Neue"/>
                <a:ea typeface="Helvetica Neue"/>
                <a:cs typeface="Helvetica Neue"/>
                <a:sym typeface="Helvetica Neue"/>
              </a:defRPr>
            </a:lvl3pPr>
            <a:lvl4pPr marL="1828800" marR="0" lvl="3" indent="-228600" algn="l" rtl="0">
              <a:lnSpc>
                <a:spcPct val="15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4pPr>
            <a:lvl5pPr marL="2286000" marR="0" lvl="4" indent="-228600" algn="l" rtl="0">
              <a:lnSpc>
                <a:spcPct val="15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5pPr>
            <a:lvl6pPr marL="2743200" marR="0" lvl="5" indent="-228600" algn="l" rtl="0">
              <a:lnSpc>
                <a:spcPct val="10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6pPr>
            <a:lvl7pPr marL="3200400" marR="0" lvl="6" indent="-228600" algn="l" rtl="0">
              <a:lnSpc>
                <a:spcPct val="10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7pPr>
            <a:lvl8pPr marL="3657600" marR="0" lvl="7" indent="-228600" algn="l" rtl="0">
              <a:lnSpc>
                <a:spcPct val="10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8pPr>
            <a:lvl9pPr marL="4114800" marR="0" lvl="8" indent="-228600" algn="l" rtl="0">
              <a:lnSpc>
                <a:spcPct val="10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9pPr>
          </a:lstStyle>
          <a:p>
            <a:endParaRPr/>
          </a:p>
        </p:txBody>
      </p:sp>
      <p:sp>
        <p:nvSpPr>
          <p:cNvPr id="192" name="Google Shape;192;p29"/>
          <p:cNvSpPr txBox="1">
            <a:spLocks noGrp="1"/>
          </p:cNvSpPr>
          <p:nvPr>
            <p:ph type="body" idx="2"/>
          </p:nvPr>
        </p:nvSpPr>
        <p:spPr>
          <a:xfrm>
            <a:off x="6280448" y="358728"/>
            <a:ext cx="2267700" cy="270300"/>
          </a:xfrm>
          <a:prstGeom prst="rect">
            <a:avLst/>
          </a:prstGeom>
          <a:noFill/>
          <a:ln>
            <a:noFill/>
          </a:ln>
        </p:spPr>
        <p:txBody>
          <a:bodyPr spcFirstLastPara="1" wrap="square" lIns="34275" tIns="34275" rIns="34275" bIns="34275" anchor="t" anchorCtr="0"/>
          <a:lstStyle>
            <a:lvl1pPr marL="457200" marR="0" lvl="0" indent="-228600" algn="r" rtl="0">
              <a:lnSpc>
                <a:spcPct val="196000"/>
              </a:lnSpc>
              <a:spcBef>
                <a:spcPts val="600"/>
              </a:spcBef>
              <a:spcAft>
                <a:spcPts val="0"/>
              </a:spcAft>
              <a:buClr>
                <a:srgbClr val="FFFFFF"/>
              </a:buClr>
              <a:buSzPts val="500"/>
              <a:buFont typeface="Helvetica Neue"/>
              <a:buNone/>
              <a:defRPr sz="900" b="0" i="0" u="none" strike="noStrike" cap="none">
                <a:solidFill>
                  <a:srgbClr val="FFFFFF"/>
                </a:solidFill>
                <a:latin typeface="Helvetica Neue"/>
                <a:ea typeface="Helvetica Neue"/>
                <a:cs typeface="Helvetica Neue"/>
                <a:sym typeface="Helvetica Neue"/>
              </a:defRPr>
            </a:lvl1pPr>
            <a:lvl2pPr marL="914400" marR="0" lvl="1" indent="-273050" algn="l" rtl="0">
              <a:lnSpc>
                <a:spcPct val="200000"/>
              </a:lnSpc>
              <a:spcBef>
                <a:spcPts val="0"/>
              </a:spcBef>
              <a:spcAft>
                <a:spcPts val="0"/>
              </a:spcAft>
              <a:buClr>
                <a:schemeClr val="dk1"/>
              </a:buClr>
              <a:buSzPts val="700"/>
              <a:buFont typeface="Helvetica Neue"/>
              <a:buChar char="•"/>
              <a:defRPr sz="1300" b="0" i="0" u="none" strike="noStrike" cap="none">
                <a:solidFill>
                  <a:schemeClr val="dk1"/>
                </a:solidFill>
                <a:latin typeface="Helvetica Neue"/>
                <a:ea typeface="Helvetica Neue"/>
                <a:cs typeface="Helvetica Neue"/>
                <a:sym typeface="Helvetica Neue"/>
              </a:defRPr>
            </a:lvl2pPr>
            <a:lvl3pPr marL="1371600" marR="0" lvl="2" indent="-292100" algn="l" rtl="0">
              <a:lnSpc>
                <a:spcPct val="269230"/>
              </a:lnSpc>
              <a:spcBef>
                <a:spcPts val="0"/>
              </a:spcBef>
              <a:spcAft>
                <a:spcPts val="0"/>
              </a:spcAft>
              <a:buClr>
                <a:srgbClr val="4489BD"/>
              </a:buClr>
              <a:buSzPts val="1000"/>
              <a:buFont typeface="Arial"/>
              <a:buChar char="•"/>
              <a:defRPr sz="1000" b="0" i="0" u="none" strike="noStrike" cap="none">
                <a:solidFill>
                  <a:schemeClr val="dk1"/>
                </a:solidFill>
                <a:latin typeface="Helvetica Neue"/>
                <a:ea typeface="Helvetica Neue"/>
                <a:cs typeface="Helvetica Neue"/>
                <a:sym typeface="Helvetica Neue"/>
              </a:defRPr>
            </a:lvl3pPr>
            <a:lvl4pPr marL="1828800" marR="0" lvl="3" indent="-228600" algn="l" rtl="0">
              <a:lnSpc>
                <a:spcPct val="15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4pPr>
            <a:lvl5pPr marL="2286000" marR="0" lvl="4" indent="-228600" algn="l" rtl="0">
              <a:lnSpc>
                <a:spcPct val="15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5pPr>
            <a:lvl6pPr marL="2743200" marR="0" lvl="5" indent="-228600" algn="l" rtl="0">
              <a:lnSpc>
                <a:spcPct val="10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6pPr>
            <a:lvl7pPr marL="3200400" marR="0" lvl="6" indent="-228600" algn="l" rtl="0">
              <a:lnSpc>
                <a:spcPct val="10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7pPr>
            <a:lvl8pPr marL="3657600" marR="0" lvl="7" indent="-228600" algn="l" rtl="0">
              <a:lnSpc>
                <a:spcPct val="10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8pPr>
            <a:lvl9pPr marL="4114800" marR="0" lvl="8" indent="-228600" algn="l" rtl="0">
              <a:lnSpc>
                <a:spcPct val="10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9pPr>
          </a:lstStyle>
          <a:p>
            <a:endParaRPr/>
          </a:p>
        </p:txBody>
      </p:sp>
      <p:sp>
        <p:nvSpPr>
          <p:cNvPr id="193" name="Google Shape;193;p29"/>
          <p:cNvSpPr txBox="1">
            <a:spLocks noGrp="1"/>
          </p:cNvSpPr>
          <p:nvPr>
            <p:ph type="body" idx="3"/>
          </p:nvPr>
        </p:nvSpPr>
        <p:spPr>
          <a:xfrm>
            <a:off x="6280448" y="657927"/>
            <a:ext cx="2267700" cy="270300"/>
          </a:xfrm>
          <a:prstGeom prst="rect">
            <a:avLst/>
          </a:prstGeom>
          <a:noFill/>
          <a:ln>
            <a:noFill/>
          </a:ln>
        </p:spPr>
        <p:txBody>
          <a:bodyPr spcFirstLastPara="1" wrap="square" lIns="34275" tIns="34275" rIns="34275" bIns="34275" anchor="t" anchorCtr="0"/>
          <a:lstStyle>
            <a:lvl1pPr marL="457200" marR="0" lvl="0" indent="-228600" algn="r" rtl="0">
              <a:lnSpc>
                <a:spcPct val="196000"/>
              </a:lnSpc>
              <a:spcBef>
                <a:spcPts val="600"/>
              </a:spcBef>
              <a:spcAft>
                <a:spcPts val="0"/>
              </a:spcAft>
              <a:buClr>
                <a:srgbClr val="FFFFFF"/>
              </a:buClr>
              <a:buSzPts val="500"/>
              <a:buFont typeface="Helvetica Neue"/>
              <a:buNone/>
              <a:defRPr sz="900" b="0" i="0" u="none" strike="noStrike" cap="none">
                <a:solidFill>
                  <a:srgbClr val="FFFFFF"/>
                </a:solidFill>
                <a:latin typeface="Helvetica Neue"/>
                <a:ea typeface="Helvetica Neue"/>
                <a:cs typeface="Helvetica Neue"/>
                <a:sym typeface="Helvetica Neue"/>
              </a:defRPr>
            </a:lvl1pPr>
            <a:lvl2pPr marL="914400" marR="0" lvl="1" indent="-273050" algn="l" rtl="0">
              <a:lnSpc>
                <a:spcPct val="200000"/>
              </a:lnSpc>
              <a:spcBef>
                <a:spcPts val="0"/>
              </a:spcBef>
              <a:spcAft>
                <a:spcPts val="0"/>
              </a:spcAft>
              <a:buClr>
                <a:schemeClr val="dk1"/>
              </a:buClr>
              <a:buSzPts val="700"/>
              <a:buFont typeface="Helvetica Neue"/>
              <a:buChar char="•"/>
              <a:defRPr sz="1300" b="0" i="0" u="none" strike="noStrike" cap="none">
                <a:solidFill>
                  <a:schemeClr val="dk1"/>
                </a:solidFill>
                <a:latin typeface="Helvetica Neue"/>
                <a:ea typeface="Helvetica Neue"/>
                <a:cs typeface="Helvetica Neue"/>
                <a:sym typeface="Helvetica Neue"/>
              </a:defRPr>
            </a:lvl2pPr>
            <a:lvl3pPr marL="1371600" marR="0" lvl="2" indent="-292100" algn="l" rtl="0">
              <a:lnSpc>
                <a:spcPct val="269230"/>
              </a:lnSpc>
              <a:spcBef>
                <a:spcPts val="0"/>
              </a:spcBef>
              <a:spcAft>
                <a:spcPts val="0"/>
              </a:spcAft>
              <a:buClr>
                <a:srgbClr val="4489BD"/>
              </a:buClr>
              <a:buSzPts val="1000"/>
              <a:buFont typeface="Arial"/>
              <a:buChar char="•"/>
              <a:defRPr sz="1000" b="0" i="0" u="none" strike="noStrike" cap="none">
                <a:solidFill>
                  <a:schemeClr val="dk1"/>
                </a:solidFill>
                <a:latin typeface="Helvetica Neue"/>
                <a:ea typeface="Helvetica Neue"/>
                <a:cs typeface="Helvetica Neue"/>
                <a:sym typeface="Helvetica Neue"/>
              </a:defRPr>
            </a:lvl3pPr>
            <a:lvl4pPr marL="1828800" marR="0" lvl="3" indent="-228600" algn="l" rtl="0">
              <a:lnSpc>
                <a:spcPct val="15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4pPr>
            <a:lvl5pPr marL="2286000" marR="0" lvl="4" indent="-228600" algn="l" rtl="0">
              <a:lnSpc>
                <a:spcPct val="15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5pPr>
            <a:lvl6pPr marL="2743200" marR="0" lvl="5" indent="-228600" algn="l" rtl="0">
              <a:lnSpc>
                <a:spcPct val="10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6pPr>
            <a:lvl7pPr marL="3200400" marR="0" lvl="6" indent="-228600" algn="l" rtl="0">
              <a:lnSpc>
                <a:spcPct val="10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7pPr>
            <a:lvl8pPr marL="3657600" marR="0" lvl="7" indent="-228600" algn="l" rtl="0">
              <a:lnSpc>
                <a:spcPct val="10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8pPr>
            <a:lvl9pPr marL="4114800" marR="0" lvl="8" indent="-228600" algn="l" rtl="0">
              <a:lnSpc>
                <a:spcPct val="10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9pPr>
          </a:lstStyle>
          <a:p>
            <a:endParaRPr/>
          </a:p>
        </p:txBody>
      </p:sp>
      <p:sp>
        <p:nvSpPr>
          <p:cNvPr id="194" name="Google Shape;194;p29"/>
          <p:cNvSpPr txBox="1">
            <a:spLocks noGrp="1"/>
          </p:cNvSpPr>
          <p:nvPr>
            <p:ph type="body" idx="4"/>
          </p:nvPr>
        </p:nvSpPr>
        <p:spPr>
          <a:xfrm>
            <a:off x="6280448" y="957127"/>
            <a:ext cx="2267700" cy="270300"/>
          </a:xfrm>
          <a:prstGeom prst="rect">
            <a:avLst/>
          </a:prstGeom>
          <a:noFill/>
          <a:ln>
            <a:noFill/>
          </a:ln>
        </p:spPr>
        <p:txBody>
          <a:bodyPr spcFirstLastPara="1" wrap="square" lIns="34275" tIns="34275" rIns="34275" bIns="34275" anchor="t" anchorCtr="0"/>
          <a:lstStyle>
            <a:lvl1pPr marL="457200" marR="0" lvl="0" indent="-228600" algn="r" rtl="0">
              <a:lnSpc>
                <a:spcPct val="196000"/>
              </a:lnSpc>
              <a:spcBef>
                <a:spcPts val="600"/>
              </a:spcBef>
              <a:spcAft>
                <a:spcPts val="0"/>
              </a:spcAft>
              <a:buClr>
                <a:srgbClr val="FFFFFF"/>
              </a:buClr>
              <a:buSzPts val="500"/>
              <a:buFont typeface="Helvetica Neue"/>
              <a:buNone/>
              <a:defRPr sz="900" b="0" i="0" u="none" strike="noStrike" cap="none">
                <a:solidFill>
                  <a:srgbClr val="FFFFFF"/>
                </a:solidFill>
                <a:latin typeface="Helvetica Neue"/>
                <a:ea typeface="Helvetica Neue"/>
                <a:cs typeface="Helvetica Neue"/>
                <a:sym typeface="Helvetica Neue"/>
              </a:defRPr>
            </a:lvl1pPr>
            <a:lvl2pPr marL="914400" marR="0" lvl="1" indent="-273050" algn="l" rtl="0">
              <a:lnSpc>
                <a:spcPct val="200000"/>
              </a:lnSpc>
              <a:spcBef>
                <a:spcPts val="0"/>
              </a:spcBef>
              <a:spcAft>
                <a:spcPts val="0"/>
              </a:spcAft>
              <a:buClr>
                <a:schemeClr val="dk1"/>
              </a:buClr>
              <a:buSzPts val="700"/>
              <a:buFont typeface="Helvetica Neue"/>
              <a:buChar char="•"/>
              <a:defRPr sz="1300" b="0" i="0" u="none" strike="noStrike" cap="none">
                <a:solidFill>
                  <a:schemeClr val="dk1"/>
                </a:solidFill>
                <a:latin typeface="Helvetica Neue"/>
                <a:ea typeface="Helvetica Neue"/>
                <a:cs typeface="Helvetica Neue"/>
                <a:sym typeface="Helvetica Neue"/>
              </a:defRPr>
            </a:lvl2pPr>
            <a:lvl3pPr marL="1371600" marR="0" lvl="2" indent="-292100" algn="l" rtl="0">
              <a:lnSpc>
                <a:spcPct val="269230"/>
              </a:lnSpc>
              <a:spcBef>
                <a:spcPts val="0"/>
              </a:spcBef>
              <a:spcAft>
                <a:spcPts val="0"/>
              </a:spcAft>
              <a:buClr>
                <a:srgbClr val="4489BD"/>
              </a:buClr>
              <a:buSzPts val="1000"/>
              <a:buFont typeface="Arial"/>
              <a:buChar char="•"/>
              <a:defRPr sz="1000" b="0" i="0" u="none" strike="noStrike" cap="none">
                <a:solidFill>
                  <a:schemeClr val="dk1"/>
                </a:solidFill>
                <a:latin typeface="Helvetica Neue"/>
                <a:ea typeface="Helvetica Neue"/>
                <a:cs typeface="Helvetica Neue"/>
                <a:sym typeface="Helvetica Neue"/>
              </a:defRPr>
            </a:lvl3pPr>
            <a:lvl4pPr marL="1828800" marR="0" lvl="3" indent="-228600" algn="l" rtl="0">
              <a:lnSpc>
                <a:spcPct val="15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4pPr>
            <a:lvl5pPr marL="2286000" marR="0" lvl="4" indent="-228600" algn="l" rtl="0">
              <a:lnSpc>
                <a:spcPct val="15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5pPr>
            <a:lvl6pPr marL="2743200" marR="0" lvl="5" indent="-228600" algn="l" rtl="0">
              <a:lnSpc>
                <a:spcPct val="10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6pPr>
            <a:lvl7pPr marL="3200400" marR="0" lvl="6" indent="-228600" algn="l" rtl="0">
              <a:lnSpc>
                <a:spcPct val="10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7pPr>
            <a:lvl8pPr marL="3657600" marR="0" lvl="7" indent="-228600" algn="l" rtl="0">
              <a:lnSpc>
                <a:spcPct val="10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8pPr>
            <a:lvl9pPr marL="4114800" marR="0" lvl="8" indent="-228600" algn="l" rtl="0">
              <a:lnSpc>
                <a:spcPct val="100000"/>
              </a:lnSpc>
              <a:spcBef>
                <a:spcPts val="0"/>
              </a:spcBef>
              <a:spcAft>
                <a:spcPts val="0"/>
              </a:spcAft>
              <a:buClr>
                <a:srgbClr val="00265B"/>
              </a:buClr>
              <a:buSzPts val="2400"/>
              <a:buFont typeface="Helvetica Neue"/>
              <a:buNone/>
              <a:defRPr sz="2400" b="1" i="0" u="none" strike="noStrike" cap="none">
                <a:solidFill>
                  <a:srgbClr val="00265B"/>
                </a:solidFill>
                <a:latin typeface="Helvetica Neue"/>
                <a:ea typeface="Helvetica Neue"/>
                <a:cs typeface="Helvetica Neue"/>
                <a:sym typeface="Helvetica Neue"/>
              </a:defRPr>
            </a:lvl9pPr>
          </a:lstStyle>
          <a:p>
            <a:endParaRPr/>
          </a:p>
        </p:txBody>
      </p:sp>
      <p:sp>
        <p:nvSpPr>
          <p:cNvPr id="195" name="Google Shape;195;p29"/>
          <p:cNvSpPr/>
          <p:nvPr/>
        </p:nvSpPr>
        <p:spPr>
          <a:xfrm>
            <a:off x="8595243" y="490648"/>
            <a:ext cx="62100" cy="62100"/>
          </a:xfrm>
          <a:custGeom>
            <a:avLst/>
            <a:gdLst/>
            <a:ahLst/>
            <a:cxnLst/>
            <a:rect l="0" t="0" r="0" b="0"/>
            <a:pathLst>
              <a:path w="120000" h="120000" extrusionOk="0">
                <a:moveTo>
                  <a:pt x="0" y="0"/>
                </a:moveTo>
                <a:lnTo>
                  <a:pt x="0" y="120000"/>
                </a:lnTo>
                <a:lnTo>
                  <a:pt x="120000" y="120000"/>
                </a:lnTo>
                <a:close/>
              </a:path>
            </a:pathLst>
          </a:custGeom>
          <a:solidFill>
            <a:schemeClr val="accent3"/>
          </a:solidFill>
          <a:ln>
            <a:noFill/>
          </a:ln>
        </p:spPr>
        <p:txBody>
          <a:bodyPr spcFirstLastPara="1" wrap="square" lIns="19050" tIns="19050" rIns="19050" bIns="19050" anchor="ctr" anchorCtr="0">
            <a:noAutofit/>
          </a:bodyPr>
          <a:lstStyle/>
          <a:p>
            <a:pPr marL="88900" marR="0" lvl="0" indent="-25400" algn="ctr" rtl="0">
              <a:lnSpc>
                <a:spcPct val="100000"/>
              </a:lnSpc>
              <a:spcBef>
                <a:spcPts val="0"/>
              </a:spcBef>
              <a:spcAft>
                <a:spcPts val="0"/>
              </a:spcAft>
              <a:buClr>
                <a:schemeClr val="accent5"/>
              </a:buClr>
              <a:buSzPts val="900"/>
              <a:buFont typeface="Helvetica Neue Light"/>
              <a:buNone/>
            </a:pPr>
            <a:endParaRPr sz="1100" b="0" i="0" u="none" strike="noStrike" cap="none">
              <a:solidFill>
                <a:srgbClr val="53585F"/>
              </a:solidFill>
              <a:latin typeface="Helvetica Neue"/>
              <a:ea typeface="Helvetica Neue"/>
              <a:cs typeface="Helvetica Neue"/>
              <a:sym typeface="Helvetica Neue"/>
            </a:endParaRPr>
          </a:p>
        </p:txBody>
      </p:sp>
      <p:sp>
        <p:nvSpPr>
          <p:cNvPr id="196" name="Google Shape;196;p29"/>
          <p:cNvSpPr/>
          <p:nvPr/>
        </p:nvSpPr>
        <p:spPr>
          <a:xfrm>
            <a:off x="8595243" y="793987"/>
            <a:ext cx="62100" cy="62100"/>
          </a:xfrm>
          <a:custGeom>
            <a:avLst/>
            <a:gdLst/>
            <a:ahLst/>
            <a:cxnLst/>
            <a:rect l="0" t="0" r="0" b="0"/>
            <a:pathLst>
              <a:path w="120000" h="120000" extrusionOk="0">
                <a:moveTo>
                  <a:pt x="0" y="0"/>
                </a:moveTo>
                <a:lnTo>
                  <a:pt x="0" y="120000"/>
                </a:lnTo>
                <a:lnTo>
                  <a:pt x="120000" y="120000"/>
                </a:lnTo>
                <a:close/>
              </a:path>
            </a:pathLst>
          </a:custGeom>
          <a:solidFill>
            <a:schemeClr val="accent3"/>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6D6300"/>
              </a:buClr>
              <a:buSzPts val="1100"/>
              <a:buFont typeface="Helvetica Neue Light"/>
              <a:buNone/>
            </a:pPr>
            <a:endParaRPr sz="1100" b="0" i="0" u="none" strike="noStrike" cap="none">
              <a:solidFill>
                <a:srgbClr val="53585F"/>
              </a:solidFill>
              <a:latin typeface="Helvetica Neue"/>
              <a:ea typeface="Helvetica Neue"/>
              <a:cs typeface="Helvetica Neue"/>
              <a:sym typeface="Helvetica Neue"/>
            </a:endParaRPr>
          </a:p>
        </p:txBody>
      </p:sp>
      <p:sp>
        <p:nvSpPr>
          <p:cNvPr id="197" name="Google Shape;197;p29"/>
          <p:cNvSpPr/>
          <p:nvPr/>
        </p:nvSpPr>
        <p:spPr>
          <a:xfrm>
            <a:off x="8595243" y="1092563"/>
            <a:ext cx="62100" cy="62100"/>
          </a:xfrm>
          <a:custGeom>
            <a:avLst/>
            <a:gdLst/>
            <a:ahLst/>
            <a:cxnLst/>
            <a:rect l="0" t="0" r="0" b="0"/>
            <a:pathLst>
              <a:path w="120000" h="120000" extrusionOk="0">
                <a:moveTo>
                  <a:pt x="0" y="0"/>
                </a:moveTo>
                <a:lnTo>
                  <a:pt x="0" y="120000"/>
                </a:lnTo>
                <a:lnTo>
                  <a:pt x="120000" y="120000"/>
                </a:lnTo>
                <a:close/>
              </a:path>
            </a:pathLst>
          </a:custGeom>
          <a:solidFill>
            <a:schemeClr val="accent3"/>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6D6300"/>
              </a:buClr>
              <a:buSzPts val="1100"/>
              <a:buFont typeface="Helvetica Neue Light"/>
              <a:buNone/>
            </a:pPr>
            <a:endParaRPr sz="1100" b="0" i="0" u="none" strike="noStrike" cap="none">
              <a:solidFill>
                <a:srgbClr val="53585F"/>
              </a:solidFill>
              <a:latin typeface="Helvetica Neue"/>
              <a:ea typeface="Helvetica Neue"/>
              <a:cs typeface="Helvetica Neue"/>
              <a:sym typeface="Helvetica Neue"/>
            </a:endParaRPr>
          </a:p>
        </p:txBody>
      </p:sp>
      <p:grpSp>
        <p:nvGrpSpPr>
          <p:cNvPr id="198" name="Google Shape;198;p29"/>
          <p:cNvGrpSpPr/>
          <p:nvPr/>
        </p:nvGrpSpPr>
        <p:grpSpPr>
          <a:xfrm>
            <a:off x="482897" y="4449505"/>
            <a:ext cx="1055454" cy="276174"/>
            <a:chOff x="136" y="-132"/>
            <a:chExt cx="2814544" cy="736463"/>
          </a:xfrm>
        </p:grpSpPr>
        <p:grpSp>
          <p:nvGrpSpPr>
            <p:cNvPr id="199" name="Google Shape;199;p29"/>
            <p:cNvGrpSpPr/>
            <p:nvPr/>
          </p:nvGrpSpPr>
          <p:grpSpPr>
            <a:xfrm rot="29908">
              <a:off x="3001" y="2719"/>
              <a:ext cx="658355" cy="661358"/>
              <a:chOff x="119" y="-133"/>
              <a:chExt cx="658330" cy="661333"/>
            </a:xfrm>
          </p:grpSpPr>
          <p:sp>
            <p:nvSpPr>
              <p:cNvPr id="200" name="Google Shape;200;p29"/>
              <p:cNvSpPr/>
              <p:nvPr/>
            </p:nvSpPr>
            <p:spPr>
              <a:xfrm rot="1560016">
                <a:off x="316801" y="135030"/>
                <a:ext cx="244996" cy="497639"/>
              </a:xfrm>
              <a:custGeom>
                <a:avLst/>
                <a:gdLst/>
                <a:ahLst/>
                <a:cxnLst/>
                <a:rect l="0" t="0" r="0" b="0"/>
                <a:pathLst>
                  <a:path w="120000" h="120000" extrusionOk="0">
                    <a:moveTo>
                      <a:pt x="766" y="0"/>
                    </a:moveTo>
                    <a:lnTo>
                      <a:pt x="0" y="97722"/>
                    </a:lnTo>
                    <a:lnTo>
                      <a:pt x="120000" y="120000"/>
                    </a:lnTo>
                    <a:lnTo>
                      <a:pt x="766" y="0"/>
                    </a:lnTo>
                    <a:close/>
                  </a:path>
                </a:pathLst>
              </a:custGeom>
              <a:solidFill>
                <a:schemeClr val="accent3"/>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C8C9C9"/>
                  </a:buClr>
                  <a:buSzPts val="1100"/>
                  <a:buFont typeface="Helvetica Neue Light"/>
                  <a:buNone/>
                </a:pPr>
                <a:endParaRPr sz="1100" b="0" i="0" u="none" strike="noStrike" cap="none">
                  <a:solidFill>
                    <a:srgbClr val="53585F"/>
                  </a:solidFill>
                  <a:latin typeface="Helvetica Neue"/>
                  <a:ea typeface="Helvetica Neue"/>
                  <a:cs typeface="Helvetica Neue"/>
                  <a:sym typeface="Helvetica Neue"/>
                </a:endParaRPr>
              </a:p>
            </p:txBody>
          </p:sp>
          <p:sp>
            <p:nvSpPr>
              <p:cNvPr id="201" name="Google Shape;201;p29"/>
              <p:cNvSpPr/>
              <p:nvPr/>
            </p:nvSpPr>
            <p:spPr>
              <a:xfrm rot="1592021" flipH="1">
                <a:off x="98210" y="28493"/>
                <a:ext cx="245118" cy="497749"/>
              </a:xfrm>
              <a:custGeom>
                <a:avLst/>
                <a:gdLst/>
                <a:ahLst/>
                <a:cxnLst/>
                <a:rect l="0" t="0" r="0" b="0"/>
                <a:pathLst>
                  <a:path w="120000" h="120000" extrusionOk="0">
                    <a:moveTo>
                      <a:pt x="766" y="0"/>
                    </a:moveTo>
                    <a:lnTo>
                      <a:pt x="0" y="97722"/>
                    </a:lnTo>
                    <a:lnTo>
                      <a:pt x="120000" y="120000"/>
                    </a:lnTo>
                    <a:lnTo>
                      <a:pt x="766" y="0"/>
                    </a:lnTo>
                    <a:close/>
                  </a:path>
                </a:pathLst>
              </a:custGeom>
              <a:solidFill>
                <a:schemeClr val="accent1"/>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100"/>
                  <a:buFont typeface="Helvetica Neue Light"/>
                  <a:buNone/>
                </a:pPr>
                <a:endParaRPr sz="1100" b="0" i="0" u="none" strike="noStrike" cap="none">
                  <a:solidFill>
                    <a:srgbClr val="53585F"/>
                  </a:solidFill>
                  <a:latin typeface="Helvetica Neue"/>
                  <a:ea typeface="Helvetica Neue"/>
                  <a:cs typeface="Helvetica Neue"/>
                  <a:sym typeface="Helvetica Neue"/>
                </a:endParaRPr>
              </a:p>
            </p:txBody>
          </p:sp>
        </p:grpSp>
        <p:pic>
          <p:nvPicPr>
            <p:cNvPr id="202" name="Google Shape;202;p29" descr="pasted-image.pdf"/>
            <p:cNvPicPr preferRelativeResize="0"/>
            <p:nvPr/>
          </p:nvPicPr>
          <p:blipFill rotWithShape="1">
            <a:blip r:embed="rId3">
              <a:alphaModFix/>
            </a:blip>
            <a:srcRect l="18969"/>
            <a:stretch/>
          </p:blipFill>
          <p:spPr>
            <a:xfrm>
              <a:off x="536914" y="106829"/>
              <a:ext cx="2277766" cy="629502"/>
            </a:xfrm>
            <a:prstGeom prst="rect">
              <a:avLst/>
            </a:prstGeom>
            <a:noFill/>
            <a:ln>
              <a:noFill/>
            </a:ln>
          </p:spPr>
        </p:pic>
      </p:grpSp>
      <p:sp>
        <p:nvSpPr>
          <p:cNvPr id="203" name="Google Shape;203;p29"/>
          <p:cNvSpPr txBox="1">
            <a:spLocks noGrp="1"/>
          </p:cNvSpPr>
          <p:nvPr>
            <p:ph type="sldNum" idx="12"/>
          </p:nvPr>
        </p:nvSpPr>
        <p:spPr>
          <a:xfrm>
            <a:off x="4505808" y="4905375"/>
            <a:ext cx="127500" cy="128700"/>
          </a:xfrm>
          <a:prstGeom prst="rect">
            <a:avLst/>
          </a:prstGeom>
          <a:noFill/>
          <a:ln>
            <a:noFill/>
          </a:ln>
        </p:spPr>
        <p:txBody>
          <a:bodyPr spcFirstLastPara="1" wrap="square" lIns="34275" tIns="17150" rIns="34275" bIns="17150" anchor="ctr" anchorCtr="0">
            <a:noAutofit/>
          </a:bodyPr>
          <a:lstStyle>
            <a:lvl1pPr marL="0" marR="0" lvl="0" indent="0" algn="r" rtl="0">
              <a:lnSpc>
                <a:spcPct val="550000"/>
              </a:lnSpc>
              <a:spcBef>
                <a:spcPts val="0"/>
              </a:spcBef>
              <a:spcAft>
                <a:spcPts val="0"/>
              </a:spcAft>
              <a:buClr>
                <a:srgbClr val="97989B"/>
              </a:buClr>
              <a:buSzPts val="500"/>
              <a:buFont typeface="Helvetica Neue"/>
              <a:buNone/>
              <a:defRPr sz="500" b="0" i="0" u="none" strike="noStrike" cap="none">
                <a:solidFill>
                  <a:srgbClr val="97989B"/>
                </a:solidFill>
                <a:latin typeface="Helvetica Neue"/>
                <a:ea typeface="Helvetica Neue"/>
                <a:cs typeface="Helvetica Neue"/>
                <a:sym typeface="Helvetica Neue"/>
              </a:defRPr>
            </a:lvl1pPr>
            <a:lvl2pPr marL="0" marR="0" lvl="1" indent="0" algn="r" rtl="0">
              <a:lnSpc>
                <a:spcPct val="550000"/>
              </a:lnSpc>
              <a:spcBef>
                <a:spcPts val="0"/>
              </a:spcBef>
              <a:spcAft>
                <a:spcPts val="0"/>
              </a:spcAft>
              <a:buClr>
                <a:srgbClr val="97989B"/>
              </a:buClr>
              <a:buSzPts val="500"/>
              <a:buFont typeface="Helvetica Neue"/>
              <a:buNone/>
              <a:defRPr sz="500" b="0" i="0" u="none" strike="noStrike" cap="none">
                <a:solidFill>
                  <a:srgbClr val="97989B"/>
                </a:solidFill>
                <a:latin typeface="Helvetica Neue"/>
                <a:ea typeface="Helvetica Neue"/>
                <a:cs typeface="Helvetica Neue"/>
                <a:sym typeface="Helvetica Neue"/>
              </a:defRPr>
            </a:lvl2pPr>
            <a:lvl3pPr marL="0" marR="0" lvl="2" indent="0" algn="r" rtl="0">
              <a:lnSpc>
                <a:spcPct val="550000"/>
              </a:lnSpc>
              <a:spcBef>
                <a:spcPts val="0"/>
              </a:spcBef>
              <a:spcAft>
                <a:spcPts val="0"/>
              </a:spcAft>
              <a:buClr>
                <a:srgbClr val="97989B"/>
              </a:buClr>
              <a:buSzPts val="500"/>
              <a:buFont typeface="Helvetica Neue"/>
              <a:buNone/>
              <a:defRPr sz="500" b="0" i="0" u="none" strike="noStrike" cap="none">
                <a:solidFill>
                  <a:srgbClr val="97989B"/>
                </a:solidFill>
                <a:latin typeface="Helvetica Neue"/>
                <a:ea typeface="Helvetica Neue"/>
                <a:cs typeface="Helvetica Neue"/>
                <a:sym typeface="Helvetica Neue"/>
              </a:defRPr>
            </a:lvl3pPr>
            <a:lvl4pPr marL="0" marR="0" lvl="3" indent="0" algn="r" rtl="0">
              <a:lnSpc>
                <a:spcPct val="550000"/>
              </a:lnSpc>
              <a:spcBef>
                <a:spcPts val="0"/>
              </a:spcBef>
              <a:spcAft>
                <a:spcPts val="0"/>
              </a:spcAft>
              <a:buClr>
                <a:srgbClr val="97989B"/>
              </a:buClr>
              <a:buSzPts val="500"/>
              <a:buFont typeface="Helvetica Neue"/>
              <a:buNone/>
              <a:defRPr sz="500" b="0" i="0" u="none" strike="noStrike" cap="none">
                <a:solidFill>
                  <a:srgbClr val="97989B"/>
                </a:solidFill>
                <a:latin typeface="Helvetica Neue"/>
                <a:ea typeface="Helvetica Neue"/>
                <a:cs typeface="Helvetica Neue"/>
                <a:sym typeface="Helvetica Neue"/>
              </a:defRPr>
            </a:lvl4pPr>
            <a:lvl5pPr marL="0" marR="0" lvl="4" indent="0" algn="r" rtl="0">
              <a:lnSpc>
                <a:spcPct val="550000"/>
              </a:lnSpc>
              <a:spcBef>
                <a:spcPts val="0"/>
              </a:spcBef>
              <a:spcAft>
                <a:spcPts val="0"/>
              </a:spcAft>
              <a:buClr>
                <a:srgbClr val="97989B"/>
              </a:buClr>
              <a:buSzPts val="500"/>
              <a:buFont typeface="Helvetica Neue"/>
              <a:buNone/>
              <a:defRPr sz="500" b="0" i="0" u="none" strike="noStrike" cap="none">
                <a:solidFill>
                  <a:srgbClr val="97989B"/>
                </a:solidFill>
                <a:latin typeface="Helvetica Neue"/>
                <a:ea typeface="Helvetica Neue"/>
                <a:cs typeface="Helvetica Neue"/>
                <a:sym typeface="Helvetica Neue"/>
              </a:defRPr>
            </a:lvl5pPr>
            <a:lvl6pPr marL="0" marR="0" lvl="5" indent="0" algn="r" rtl="0">
              <a:lnSpc>
                <a:spcPct val="550000"/>
              </a:lnSpc>
              <a:spcBef>
                <a:spcPts val="0"/>
              </a:spcBef>
              <a:spcAft>
                <a:spcPts val="0"/>
              </a:spcAft>
              <a:buClr>
                <a:srgbClr val="97989B"/>
              </a:buClr>
              <a:buSzPts val="500"/>
              <a:buFont typeface="Helvetica Neue"/>
              <a:buNone/>
              <a:defRPr sz="500" b="0" i="0" u="none" strike="noStrike" cap="none">
                <a:solidFill>
                  <a:srgbClr val="97989B"/>
                </a:solidFill>
                <a:latin typeface="Helvetica Neue"/>
                <a:ea typeface="Helvetica Neue"/>
                <a:cs typeface="Helvetica Neue"/>
                <a:sym typeface="Helvetica Neue"/>
              </a:defRPr>
            </a:lvl6pPr>
            <a:lvl7pPr marL="0" marR="0" lvl="6" indent="0" algn="r" rtl="0">
              <a:lnSpc>
                <a:spcPct val="550000"/>
              </a:lnSpc>
              <a:spcBef>
                <a:spcPts val="0"/>
              </a:spcBef>
              <a:spcAft>
                <a:spcPts val="0"/>
              </a:spcAft>
              <a:buClr>
                <a:srgbClr val="97989B"/>
              </a:buClr>
              <a:buSzPts val="500"/>
              <a:buFont typeface="Helvetica Neue"/>
              <a:buNone/>
              <a:defRPr sz="500" b="0" i="0" u="none" strike="noStrike" cap="none">
                <a:solidFill>
                  <a:srgbClr val="97989B"/>
                </a:solidFill>
                <a:latin typeface="Helvetica Neue"/>
                <a:ea typeface="Helvetica Neue"/>
                <a:cs typeface="Helvetica Neue"/>
                <a:sym typeface="Helvetica Neue"/>
              </a:defRPr>
            </a:lvl7pPr>
            <a:lvl8pPr marL="0" marR="0" lvl="7" indent="0" algn="r" rtl="0">
              <a:lnSpc>
                <a:spcPct val="550000"/>
              </a:lnSpc>
              <a:spcBef>
                <a:spcPts val="0"/>
              </a:spcBef>
              <a:spcAft>
                <a:spcPts val="0"/>
              </a:spcAft>
              <a:buClr>
                <a:srgbClr val="97989B"/>
              </a:buClr>
              <a:buSzPts val="500"/>
              <a:buFont typeface="Helvetica Neue"/>
              <a:buNone/>
              <a:defRPr sz="500" b="0" i="0" u="none" strike="noStrike" cap="none">
                <a:solidFill>
                  <a:srgbClr val="97989B"/>
                </a:solidFill>
                <a:latin typeface="Helvetica Neue"/>
                <a:ea typeface="Helvetica Neue"/>
                <a:cs typeface="Helvetica Neue"/>
                <a:sym typeface="Helvetica Neue"/>
              </a:defRPr>
            </a:lvl8pPr>
            <a:lvl9pPr marL="0" marR="0" lvl="8" indent="0" algn="r" rtl="0">
              <a:lnSpc>
                <a:spcPct val="550000"/>
              </a:lnSpc>
              <a:spcBef>
                <a:spcPts val="0"/>
              </a:spcBef>
              <a:spcAft>
                <a:spcPts val="0"/>
              </a:spcAft>
              <a:buClr>
                <a:srgbClr val="97989B"/>
              </a:buClr>
              <a:buSzPts val="500"/>
              <a:buFont typeface="Helvetica Neue"/>
              <a:buNone/>
              <a:defRPr sz="500" b="0" i="0" u="none" strike="noStrike" cap="none">
                <a:solidFill>
                  <a:srgbClr val="97989B"/>
                </a:solidFill>
                <a:latin typeface="Helvetica Neue"/>
                <a:ea typeface="Helvetica Neue"/>
                <a:cs typeface="Helvetica Neue"/>
                <a:sym typeface="Helvetica Neue"/>
              </a:defRPr>
            </a:lvl9pPr>
          </a:lstStyle>
          <a:p>
            <a:pPr marL="0" lvl="0" indent="0">
              <a:spcBef>
                <a:spcPts val="0"/>
              </a:spcBef>
              <a:spcAft>
                <a:spcPts val="0"/>
              </a:spcAft>
              <a:buNone/>
            </a:pPr>
            <a:fld id="{00000000-1234-1234-1234-123412341234}" type="slidenum">
              <a:rPr lang="en"/>
              <a:t>‹#›</a:t>
            </a:fld>
            <a:endParaRPr/>
          </a:p>
        </p:txBody>
      </p:sp>
      <p:sp>
        <p:nvSpPr>
          <p:cNvPr id="204" name="Google Shape;204;p29"/>
          <p:cNvSpPr txBox="1">
            <a:spLocks noGrp="1"/>
          </p:cNvSpPr>
          <p:nvPr>
            <p:ph type="title"/>
          </p:nvPr>
        </p:nvSpPr>
        <p:spPr>
          <a:xfrm>
            <a:off x="447589" y="352696"/>
            <a:ext cx="4539900" cy="504000"/>
          </a:xfrm>
          <a:prstGeom prst="rect">
            <a:avLst/>
          </a:prstGeom>
          <a:noFill/>
          <a:ln>
            <a:noFill/>
          </a:ln>
        </p:spPr>
        <p:txBody>
          <a:bodyPr spcFirstLastPara="1" wrap="square" lIns="34275" tIns="34275" rIns="34275" bIns="34275" anchor="ctr" anchorCtr="0"/>
          <a:lstStyle>
            <a:lvl1pPr marL="0" marR="0" lvl="0" indent="0" algn="l" rtl="0">
              <a:lnSpc>
                <a:spcPct val="100000"/>
              </a:lnSpc>
              <a:spcBef>
                <a:spcPts val="0"/>
              </a:spcBef>
              <a:spcAft>
                <a:spcPts val="0"/>
              </a:spcAft>
              <a:buClr>
                <a:schemeClr val="accent1"/>
              </a:buClr>
              <a:buSzPts val="2400"/>
              <a:buFont typeface="Helvetica Neue"/>
              <a:buNone/>
              <a:defRPr sz="2400" b="1" i="0" u="none" strike="noStrike" cap="none">
                <a:solidFill>
                  <a:schemeClr val="accent1"/>
                </a:solidFill>
                <a:latin typeface="Helvetica Neue"/>
                <a:ea typeface="Helvetica Neue"/>
                <a:cs typeface="Helvetica Neue"/>
                <a:sym typeface="Helvetica Neue"/>
              </a:defRPr>
            </a:lvl1pPr>
            <a:lvl2pPr marL="0" marR="0" lvl="1" indent="88900" algn="r" rtl="0">
              <a:lnSpc>
                <a:spcPct val="100000"/>
              </a:lnSpc>
              <a:spcBef>
                <a:spcPts val="0"/>
              </a:spcBef>
              <a:spcAft>
                <a:spcPts val="0"/>
              </a:spcAft>
              <a:buClr>
                <a:srgbClr val="00265B"/>
              </a:buClr>
              <a:buSzPts val="3200"/>
              <a:buFont typeface="Helvetica Neue"/>
              <a:buNone/>
              <a:defRPr sz="3200" b="1" i="0" u="none" strike="noStrike" cap="none">
                <a:solidFill>
                  <a:srgbClr val="00265B"/>
                </a:solidFill>
                <a:latin typeface="Helvetica Neue"/>
                <a:ea typeface="Helvetica Neue"/>
                <a:cs typeface="Helvetica Neue"/>
                <a:sym typeface="Helvetica Neue"/>
              </a:defRPr>
            </a:lvl2pPr>
            <a:lvl3pPr marL="0" marR="0" lvl="2" indent="177800" algn="r" rtl="0">
              <a:lnSpc>
                <a:spcPct val="100000"/>
              </a:lnSpc>
              <a:spcBef>
                <a:spcPts val="0"/>
              </a:spcBef>
              <a:spcAft>
                <a:spcPts val="0"/>
              </a:spcAft>
              <a:buClr>
                <a:srgbClr val="00265B"/>
              </a:buClr>
              <a:buSzPts val="3200"/>
              <a:buFont typeface="Helvetica Neue"/>
              <a:buNone/>
              <a:defRPr sz="3200" b="1" i="0" u="none" strike="noStrike" cap="none">
                <a:solidFill>
                  <a:srgbClr val="00265B"/>
                </a:solidFill>
                <a:latin typeface="Helvetica Neue"/>
                <a:ea typeface="Helvetica Neue"/>
                <a:cs typeface="Helvetica Neue"/>
                <a:sym typeface="Helvetica Neue"/>
              </a:defRPr>
            </a:lvl3pPr>
            <a:lvl4pPr marL="0" marR="0" lvl="3" indent="254000" algn="r" rtl="0">
              <a:lnSpc>
                <a:spcPct val="100000"/>
              </a:lnSpc>
              <a:spcBef>
                <a:spcPts val="0"/>
              </a:spcBef>
              <a:spcAft>
                <a:spcPts val="0"/>
              </a:spcAft>
              <a:buClr>
                <a:srgbClr val="00265B"/>
              </a:buClr>
              <a:buSzPts val="3200"/>
              <a:buFont typeface="Helvetica Neue"/>
              <a:buNone/>
              <a:defRPr sz="3200" b="1" i="0" u="none" strike="noStrike" cap="none">
                <a:solidFill>
                  <a:srgbClr val="00265B"/>
                </a:solidFill>
                <a:latin typeface="Helvetica Neue"/>
                <a:ea typeface="Helvetica Neue"/>
                <a:cs typeface="Helvetica Neue"/>
                <a:sym typeface="Helvetica Neue"/>
              </a:defRPr>
            </a:lvl4pPr>
            <a:lvl5pPr marL="0" marR="0" lvl="4" indent="342900" algn="r" rtl="0">
              <a:lnSpc>
                <a:spcPct val="100000"/>
              </a:lnSpc>
              <a:spcBef>
                <a:spcPts val="0"/>
              </a:spcBef>
              <a:spcAft>
                <a:spcPts val="0"/>
              </a:spcAft>
              <a:buClr>
                <a:srgbClr val="00265B"/>
              </a:buClr>
              <a:buSzPts val="3200"/>
              <a:buFont typeface="Helvetica Neue"/>
              <a:buNone/>
              <a:defRPr sz="3200" b="1" i="0" u="none" strike="noStrike" cap="none">
                <a:solidFill>
                  <a:srgbClr val="00265B"/>
                </a:solidFill>
                <a:latin typeface="Helvetica Neue"/>
                <a:ea typeface="Helvetica Neue"/>
                <a:cs typeface="Helvetica Neue"/>
                <a:sym typeface="Helvetica Neue"/>
              </a:defRPr>
            </a:lvl5pPr>
            <a:lvl6pPr marL="0" marR="0" lvl="5" indent="431800" algn="r" rtl="0">
              <a:lnSpc>
                <a:spcPct val="100000"/>
              </a:lnSpc>
              <a:spcBef>
                <a:spcPts val="0"/>
              </a:spcBef>
              <a:spcAft>
                <a:spcPts val="0"/>
              </a:spcAft>
              <a:buClr>
                <a:srgbClr val="00265B"/>
              </a:buClr>
              <a:buSzPts val="3200"/>
              <a:buFont typeface="Helvetica Neue"/>
              <a:buNone/>
              <a:defRPr sz="3200" b="1" i="0" u="none" strike="noStrike" cap="none">
                <a:solidFill>
                  <a:srgbClr val="00265B"/>
                </a:solidFill>
                <a:latin typeface="Helvetica Neue"/>
                <a:ea typeface="Helvetica Neue"/>
                <a:cs typeface="Helvetica Neue"/>
                <a:sym typeface="Helvetica Neue"/>
              </a:defRPr>
            </a:lvl6pPr>
            <a:lvl7pPr marL="0" marR="0" lvl="6" indent="520700" algn="r" rtl="0">
              <a:lnSpc>
                <a:spcPct val="100000"/>
              </a:lnSpc>
              <a:spcBef>
                <a:spcPts val="0"/>
              </a:spcBef>
              <a:spcAft>
                <a:spcPts val="0"/>
              </a:spcAft>
              <a:buClr>
                <a:srgbClr val="00265B"/>
              </a:buClr>
              <a:buSzPts val="3200"/>
              <a:buFont typeface="Helvetica Neue"/>
              <a:buNone/>
              <a:defRPr sz="3200" b="1" i="0" u="none" strike="noStrike" cap="none">
                <a:solidFill>
                  <a:srgbClr val="00265B"/>
                </a:solidFill>
                <a:latin typeface="Helvetica Neue"/>
                <a:ea typeface="Helvetica Neue"/>
                <a:cs typeface="Helvetica Neue"/>
                <a:sym typeface="Helvetica Neue"/>
              </a:defRPr>
            </a:lvl7pPr>
            <a:lvl8pPr marL="0" marR="0" lvl="7" indent="596900" algn="r" rtl="0">
              <a:lnSpc>
                <a:spcPct val="100000"/>
              </a:lnSpc>
              <a:spcBef>
                <a:spcPts val="0"/>
              </a:spcBef>
              <a:spcAft>
                <a:spcPts val="0"/>
              </a:spcAft>
              <a:buClr>
                <a:srgbClr val="00265B"/>
              </a:buClr>
              <a:buSzPts val="3200"/>
              <a:buFont typeface="Helvetica Neue"/>
              <a:buNone/>
              <a:defRPr sz="3200" b="1" i="0" u="none" strike="noStrike" cap="none">
                <a:solidFill>
                  <a:srgbClr val="00265B"/>
                </a:solidFill>
                <a:latin typeface="Helvetica Neue"/>
                <a:ea typeface="Helvetica Neue"/>
                <a:cs typeface="Helvetica Neue"/>
                <a:sym typeface="Helvetica Neue"/>
              </a:defRPr>
            </a:lvl8pPr>
            <a:lvl9pPr marL="0" marR="0" lvl="8" indent="685800" algn="r" rtl="0">
              <a:lnSpc>
                <a:spcPct val="100000"/>
              </a:lnSpc>
              <a:spcBef>
                <a:spcPts val="0"/>
              </a:spcBef>
              <a:spcAft>
                <a:spcPts val="0"/>
              </a:spcAft>
              <a:buClr>
                <a:srgbClr val="00265B"/>
              </a:buClr>
              <a:buSzPts val="3200"/>
              <a:buFont typeface="Helvetica Neue"/>
              <a:buNone/>
              <a:defRPr sz="3200" b="1" i="0" u="none" strike="noStrike" cap="none">
                <a:solidFill>
                  <a:srgbClr val="00265B"/>
                </a:solidFill>
                <a:latin typeface="Helvetica Neue"/>
                <a:ea typeface="Helvetica Neue"/>
                <a:cs typeface="Helvetica Neue"/>
                <a:sym typeface="Helvetica Neue"/>
              </a:defRPr>
            </a:lvl9pPr>
          </a:lstStyle>
          <a:p>
            <a:endParaRPr/>
          </a:p>
        </p:txBody>
      </p:sp>
      <p:pic>
        <p:nvPicPr>
          <p:cNvPr id="205" name="Google Shape;205;p29"/>
          <p:cNvPicPr preferRelativeResize="0"/>
          <p:nvPr/>
        </p:nvPicPr>
        <p:blipFill rotWithShape="1">
          <a:blip r:embed="rId4">
            <a:alphaModFix/>
          </a:blip>
          <a:srcRect/>
          <a:stretch/>
        </p:blipFill>
        <p:spPr>
          <a:xfrm>
            <a:off x="4840241" y="234975"/>
            <a:ext cx="566511" cy="566511"/>
          </a:xfrm>
          <a:prstGeom prst="rect">
            <a:avLst/>
          </a:prstGeom>
          <a:noFill/>
          <a:ln>
            <a:noFill/>
          </a:ln>
        </p:spPr>
      </p:pic>
    </p:spTree>
    <p:extLst>
      <p:ext uri="{BB962C8B-B14F-4D97-AF65-F5344CB8AC3E}">
        <p14:creationId xmlns:p14="http://schemas.microsoft.com/office/powerpoint/2010/main" val="1331857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5"/>
          <p:cNvSpPr>
            <a:spLocks noGrp="1"/>
          </p:cNvSpPr>
          <p:nvPr>
            <p:ph type="sldNum" sz="quarter" idx="4"/>
          </p:nvPr>
        </p:nvSpPr>
        <p:spPr>
          <a:xfrm>
            <a:off x="8274610" y="4813475"/>
            <a:ext cx="501398" cy="319096"/>
          </a:xfrm>
          <a:prstGeom prst="rect">
            <a:avLst/>
          </a:prstGeom>
        </p:spPr>
        <p:txBody>
          <a:bodyPr/>
          <a:lstStyle>
            <a:lvl1pPr algn="r">
              <a:defRPr sz="1000" b="1">
                <a:solidFill>
                  <a:schemeClr val="bg1"/>
                </a:solidFill>
              </a:defRPr>
            </a:lvl1pPr>
          </a:lstStyle>
          <a:p>
            <a:fld id="{83D1FC35-8581-2540-BBFB-5CB35188AE81}" type="slidenum">
              <a:rPr lang="en-US" smtClean="0"/>
              <a:pPr/>
              <a:t>‹#›</a:t>
            </a:fld>
            <a:endParaRPr lang="en-US" dirty="0"/>
          </a:p>
        </p:txBody>
      </p:sp>
      <p:sp>
        <p:nvSpPr>
          <p:cNvPr id="18" name="Footer Placeholder 5"/>
          <p:cNvSpPr>
            <a:spLocks noGrp="1"/>
          </p:cNvSpPr>
          <p:nvPr>
            <p:ph type="ftr" sz="quarter" idx="3"/>
          </p:nvPr>
        </p:nvSpPr>
        <p:spPr>
          <a:xfrm>
            <a:off x="1954993" y="4787664"/>
            <a:ext cx="5791583" cy="319094"/>
          </a:xfrm>
          <a:prstGeom prst="rect">
            <a:avLst/>
          </a:prstGeom>
        </p:spPr>
        <p:txBody>
          <a:bodyPr/>
          <a:lstStyle>
            <a:lvl1pPr algn="ctr">
              <a:defRPr sz="1000" b="1">
                <a:solidFill>
                  <a:schemeClr val="bg1"/>
                </a:solidFill>
              </a:defRPr>
            </a:lvl1pPr>
          </a:lstStyle>
          <a:p>
            <a:r>
              <a:rPr lang="en-US" dirty="0"/>
              <a:t>University of California, Berkeley</a:t>
            </a:r>
          </a:p>
        </p:txBody>
      </p:sp>
    </p:spTree>
    <p:extLst>
      <p:ext uri="{BB962C8B-B14F-4D97-AF65-F5344CB8AC3E}">
        <p14:creationId xmlns:p14="http://schemas.microsoft.com/office/powerpoint/2010/main" val="41437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305176"/>
            <a:ext cx="7772400" cy="1021556"/>
          </a:xfrm>
        </p:spPr>
        <p:txBody>
          <a:bodyPr anchor="t"/>
          <a:lstStyle>
            <a:lvl1pPr algn="l">
              <a:defRPr sz="4000" b="1" cap="none" baseline="0"/>
            </a:lvl1pPr>
          </a:lstStyle>
          <a:p>
            <a:r>
              <a:rPr lang="en-US" dirty="0"/>
              <a:t>Click to Edit </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0" name="Slide Number Placeholder 5"/>
          <p:cNvSpPr>
            <a:spLocks noGrp="1"/>
          </p:cNvSpPr>
          <p:nvPr>
            <p:ph type="sldNum" sz="quarter" idx="4"/>
          </p:nvPr>
        </p:nvSpPr>
        <p:spPr>
          <a:xfrm>
            <a:off x="8274610" y="4813475"/>
            <a:ext cx="501398" cy="319096"/>
          </a:xfrm>
          <a:prstGeom prst="rect">
            <a:avLst/>
          </a:prstGeom>
        </p:spPr>
        <p:txBody>
          <a:bodyPr/>
          <a:lstStyle>
            <a:lvl1pPr algn="r">
              <a:defRPr sz="1000" b="1">
                <a:solidFill>
                  <a:schemeClr val="bg1"/>
                </a:solidFill>
              </a:defRPr>
            </a:lvl1pPr>
          </a:lstStyle>
          <a:p>
            <a:fld id="{83D1FC35-8581-2540-BBFB-5CB35188AE81}" type="slidenum">
              <a:rPr lang="en-US" smtClean="0"/>
              <a:pPr/>
              <a:t>‹#›</a:t>
            </a:fld>
            <a:endParaRPr lang="en-US" dirty="0"/>
          </a:p>
        </p:txBody>
      </p:sp>
      <p:sp>
        <p:nvSpPr>
          <p:cNvPr id="11" name="Footer Placeholder 5"/>
          <p:cNvSpPr>
            <a:spLocks noGrp="1"/>
          </p:cNvSpPr>
          <p:nvPr>
            <p:ph type="ftr" sz="quarter" idx="3"/>
          </p:nvPr>
        </p:nvSpPr>
        <p:spPr>
          <a:xfrm>
            <a:off x="1954993" y="4787664"/>
            <a:ext cx="5791583" cy="319094"/>
          </a:xfrm>
          <a:prstGeom prst="rect">
            <a:avLst/>
          </a:prstGeom>
        </p:spPr>
        <p:txBody>
          <a:bodyPr/>
          <a:lstStyle>
            <a:lvl1pPr algn="ctr">
              <a:defRPr sz="1000" b="1">
                <a:solidFill>
                  <a:schemeClr val="bg1"/>
                </a:solidFill>
              </a:defRPr>
            </a:lvl1pPr>
          </a:lstStyle>
          <a:p>
            <a:r>
              <a:rPr lang="en-US"/>
              <a:t>University of California, Berkeley</a:t>
            </a:r>
            <a:endParaRPr lang="en-US" dirty="0"/>
          </a:p>
        </p:txBody>
      </p:sp>
    </p:spTree>
    <p:extLst>
      <p:ext uri="{BB962C8B-B14F-4D97-AF65-F5344CB8AC3E}">
        <p14:creationId xmlns:p14="http://schemas.microsoft.com/office/powerpoint/2010/main" val="3219906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chemeClr val="accent3"/>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4"/>
          </p:nvPr>
        </p:nvSpPr>
        <p:spPr>
          <a:xfrm>
            <a:off x="8274610" y="4813475"/>
            <a:ext cx="501398" cy="319096"/>
          </a:xfrm>
          <a:prstGeom prst="rect">
            <a:avLst/>
          </a:prstGeom>
        </p:spPr>
        <p:txBody>
          <a:bodyPr/>
          <a:lstStyle>
            <a:lvl1pPr algn="r">
              <a:defRPr sz="1000" b="1">
                <a:solidFill>
                  <a:schemeClr val="bg1"/>
                </a:solidFill>
              </a:defRPr>
            </a:lvl1pPr>
          </a:lstStyle>
          <a:p>
            <a:fld id="{83D1FC35-8581-2540-BBFB-5CB35188AE81}" type="slidenum">
              <a:rPr lang="en-US" smtClean="0"/>
              <a:pPr/>
              <a:t>‹#›</a:t>
            </a:fld>
            <a:endParaRPr lang="en-US" dirty="0"/>
          </a:p>
        </p:txBody>
      </p:sp>
      <p:sp>
        <p:nvSpPr>
          <p:cNvPr id="11" name="Footer Placeholder 5"/>
          <p:cNvSpPr>
            <a:spLocks noGrp="1"/>
          </p:cNvSpPr>
          <p:nvPr>
            <p:ph type="ftr" sz="quarter" idx="3"/>
          </p:nvPr>
        </p:nvSpPr>
        <p:spPr>
          <a:xfrm>
            <a:off x="1954993" y="4787664"/>
            <a:ext cx="5791583" cy="319094"/>
          </a:xfrm>
          <a:prstGeom prst="rect">
            <a:avLst/>
          </a:prstGeom>
        </p:spPr>
        <p:txBody>
          <a:bodyPr/>
          <a:lstStyle>
            <a:lvl1pPr algn="ctr">
              <a:defRPr sz="1000" b="1">
                <a:solidFill>
                  <a:schemeClr val="bg1"/>
                </a:solidFill>
              </a:defRPr>
            </a:lvl1pPr>
          </a:lstStyle>
          <a:p>
            <a:r>
              <a:rPr lang="en-US"/>
              <a:t>University of California, Berkeley</a:t>
            </a:r>
            <a:endParaRPr lang="en-US" dirty="0"/>
          </a:p>
        </p:txBody>
      </p:sp>
    </p:spTree>
    <p:extLst>
      <p:ext uri="{BB962C8B-B14F-4D97-AF65-F5344CB8AC3E}">
        <p14:creationId xmlns:p14="http://schemas.microsoft.com/office/powerpoint/2010/main" val="646725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a:t>Click to edit Master title style</a:t>
            </a:r>
            <a:endParaRPr lang="en-US" dirty="0"/>
          </a:p>
        </p:txBody>
      </p:sp>
      <p:sp>
        <p:nvSpPr>
          <p:cNvPr id="3" name="Text Placeholder 2"/>
          <p:cNvSpPr>
            <a:spLocks noGrp="1"/>
          </p:cNvSpPr>
          <p:nvPr>
            <p:ph type="body" idx="1"/>
          </p:nvPr>
        </p:nvSpPr>
        <p:spPr>
          <a:xfrm>
            <a:off x="457200" y="1423047"/>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902868"/>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423047"/>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902868"/>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p:cNvSpPr>
            <a:spLocks noGrp="1"/>
          </p:cNvSpPr>
          <p:nvPr>
            <p:ph type="sldNum" sz="quarter" idx="10"/>
          </p:nvPr>
        </p:nvSpPr>
        <p:spPr>
          <a:xfrm>
            <a:off x="8274610" y="4813475"/>
            <a:ext cx="501398" cy="319096"/>
          </a:xfrm>
          <a:prstGeom prst="rect">
            <a:avLst/>
          </a:prstGeom>
        </p:spPr>
        <p:txBody>
          <a:bodyPr/>
          <a:lstStyle>
            <a:lvl1pPr algn="r">
              <a:defRPr sz="1000" b="1">
                <a:solidFill>
                  <a:schemeClr val="bg1"/>
                </a:solidFill>
              </a:defRPr>
            </a:lvl1pPr>
          </a:lstStyle>
          <a:p>
            <a:fld id="{83D1FC35-8581-2540-BBFB-5CB35188AE81}" type="slidenum">
              <a:rPr lang="en-US" smtClean="0"/>
              <a:pPr/>
              <a:t>‹#›</a:t>
            </a:fld>
            <a:endParaRPr lang="en-US" dirty="0"/>
          </a:p>
        </p:txBody>
      </p:sp>
      <p:sp>
        <p:nvSpPr>
          <p:cNvPr id="14" name="Footer Placeholder 5"/>
          <p:cNvSpPr>
            <a:spLocks noGrp="1"/>
          </p:cNvSpPr>
          <p:nvPr>
            <p:ph type="ftr" sz="quarter" idx="11"/>
          </p:nvPr>
        </p:nvSpPr>
        <p:spPr>
          <a:xfrm>
            <a:off x="1954993" y="4787664"/>
            <a:ext cx="5791583" cy="319094"/>
          </a:xfrm>
          <a:prstGeom prst="rect">
            <a:avLst/>
          </a:prstGeom>
        </p:spPr>
        <p:txBody>
          <a:bodyPr/>
          <a:lstStyle>
            <a:lvl1pPr algn="ctr">
              <a:defRPr sz="1000" b="1">
                <a:solidFill>
                  <a:schemeClr val="bg1"/>
                </a:solidFill>
              </a:defRPr>
            </a:lvl1pPr>
          </a:lstStyle>
          <a:p>
            <a:r>
              <a:rPr lang="en-US"/>
              <a:t>University of California, Berkeley</a:t>
            </a:r>
            <a:endParaRPr lang="en-US" dirty="0"/>
          </a:p>
        </p:txBody>
      </p:sp>
    </p:spTree>
    <p:extLst>
      <p:ext uri="{BB962C8B-B14F-4D97-AF65-F5344CB8AC3E}">
        <p14:creationId xmlns:p14="http://schemas.microsoft.com/office/powerpoint/2010/main" val="3763058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6" name="Slide Number Placeholder 5"/>
          <p:cNvSpPr>
            <a:spLocks noGrp="1"/>
          </p:cNvSpPr>
          <p:nvPr>
            <p:ph type="sldNum" sz="quarter" idx="4"/>
          </p:nvPr>
        </p:nvSpPr>
        <p:spPr>
          <a:xfrm>
            <a:off x="8274610" y="4813475"/>
            <a:ext cx="501398" cy="319096"/>
          </a:xfrm>
          <a:prstGeom prst="rect">
            <a:avLst/>
          </a:prstGeom>
        </p:spPr>
        <p:txBody>
          <a:bodyPr/>
          <a:lstStyle>
            <a:lvl1pPr algn="r">
              <a:defRPr sz="1000" b="1">
                <a:solidFill>
                  <a:schemeClr val="bg1"/>
                </a:solidFill>
              </a:defRPr>
            </a:lvl1pPr>
          </a:lstStyle>
          <a:p>
            <a:fld id="{83D1FC35-8581-2540-BBFB-5CB35188AE81}" type="slidenum">
              <a:rPr lang="en-US" smtClean="0"/>
              <a:pPr/>
              <a:t>‹#›</a:t>
            </a:fld>
            <a:endParaRPr lang="en-US" dirty="0"/>
          </a:p>
        </p:txBody>
      </p:sp>
      <p:sp>
        <p:nvSpPr>
          <p:cNvPr id="9" name="Footer Placeholder 5"/>
          <p:cNvSpPr>
            <a:spLocks noGrp="1"/>
          </p:cNvSpPr>
          <p:nvPr>
            <p:ph type="ftr" sz="quarter" idx="3"/>
          </p:nvPr>
        </p:nvSpPr>
        <p:spPr>
          <a:xfrm>
            <a:off x="1954993" y="4787664"/>
            <a:ext cx="5791583" cy="319094"/>
          </a:xfrm>
          <a:prstGeom prst="rect">
            <a:avLst/>
          </a:prstGeom>
        </p:spPr>
        <p:txBody>
          <a:bodyPr/>
          <a:lstStyle>
            <a:lvl1pPr algn="ctr">
              <a:defRPr sz="1000" b="1">
                <a:solidFill>
                  <a:schemeClr val="bg1"/>
                </a:solidFill>
              </a:defRPr>
            </a:lvl1pPr>
          </a:lstStyle>
          <a:p>
            <a:r>
              <a:rPr lang="en-US"/>
              <a:t>University of California, Berkeley</a:t>
            </a:r>
            <a:endParaRPr lang="en-US" dirty="0"/>
          </a:p>
        </p:txBody>
      </p:sp>
    </p:spTree>
    <p:extLst>
      <p:ext uri="{BB962C8B-B14F-4D97-AF65-F5344CB8AC3E}">
        <p14:creationId xmlns:p14="http://schemas.microsoft.com/office/powerpoint/2010/main" val="3360326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274610" y="4813475"/>
            <a:ext cx="501398" cy="319096"/>
          </a:xfrm>
          <a:prstGeom prst="rect">
            <a:avLst/>
          </a:prstGeom>
        </p:spPr>
        <p:txBody>
          <a:bodyPr/>
          <a:lstStyle>
            <a:lvl1pPr algn="r">
              <a:defRPr sz="1000" b="1">
                <a:solidFill>
                  <a:schemeClr val="bg1"/>
                </a:solidFill>
              </a:defRPr>
            </a:lvl1pPr>
          </a:lstStyle>
          <a:p>
            <a:fld id="{83D1FC35-8581-2540-BBFB-5CB35188AE81}" type="slidenum">
              <a:rPr lang="en-US" smtClean="0"/>
              <a:pPr/>
              <a:t>‹#›</a:t>
            </a:fld>
            <a:endParaRPr lang="en-US" dirty="0"/>
          </a:p>
        </p:txBody>
      </p:sp>
      <p:sp>
        <p:nvSpPr>
          <p:cNvPr id="8" name="Footer Placeholder 5"/>
          <p:cNvSpPr>
            <a:spLocks noGrp="1"/>
          </p:cNvSpPr>
          <p:nvPr>
            <p:ph type="ftr" sz="quarter" idx="3"/>
          </p:nvPr>
        </p:nvSpPr>
        <p:spPr>
          <a:xfrm>
            <a:off x="1954993" y="4787664"/>
            <a:ext cx="5791583" cy="319094"/>
          </a:xfrm>
          <a:prstGeom prst="rect">
            <a:avLst/>
          </a:prstGeom>
        </p:spPr>
        <p:txBody>
          <a:bodyPr/>
          <a:lstStyle>
            <a:lvl1pPr algn="ctr">
              <a:defRPr sz="1000" b="1">
                <a:solidFill>
                  <a:schemeClr val="bg1"/>
                </a:solidFill>
              </a:defRPr>
            </a:lvl1pPr>
          </a:lstStyle>
          <a:p>
            <a:r>
              <a:rPr lang="en-US"/>
              <a:t>University of California, Berkeley</a:t>
            </a:r>
            <a:endParaRPr lang="en-US" dirty="0"/>
          </a:p>
        </p:txBody>
      </p:sp>
    </p:spTree>
    <p:extLst>
      <p:ext uri="{BB962C8B-B14F-4D97-AF65-F5344CB8AC3E}">
        <p14:creationId xmlns:p14="http://schemas.microsoft.com/office/powerpoint/2010/main" val="1956283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Slide Number Placeholder 5"/>
          <p:cNvSpPr>
            <a:spLocks noGrp="1"/>
          </p:cNvSpPr>
          <p:nvPr>
            <p:ph type="sldNum" sz="quarter" idx="4"/>
          </p:nvPr>
        </p:nvSpPr>
        <p:spPr>
          <a:xfrm>
            <a:off x="8274610" y="4813475"/>
            <a:ext cx="501398" cy="319096"/>
          </a:xfrm>
          <a:prstGeom prst="rect">
            <a:avLst/>
          </a:prstGeom>
        </p:spPr>
        <p:txBody>
          <a:bodyPr/>
          <a:lstStyle>
            <a:lvl1pPr algn="r">
              <a:defRPr sz="1000" b="1">
                <a:solidFill>
                  <a:schemeClr val="bg1"/>
                </a:solidFill>
              </a:defRPr>
            </a:lvl1pPr>
          </a:lstStyle>
          <a:p>
            <a:fld id="{83D1FC35-8581-2540-BBFB-5CB35188AE81}" type="slidenum">
              <a:rPr lang="en-US" smtClean="0"/>
              <a:pPr/>
              <a:t>‹#›</a:t>
            </a:fld>
            <a:endParaRPr lang="en-US" dirty="0"/>
          </a:p>
        </p:txBody>
      </p:sp>
      <p:sp>
        <p:nvSpPr>
          <p:cNvPr id="11" name="Footer Placeholder 5"/>
          <p:cNvSpPr>
            <a:spLocks noGrp="1"/>
          </p:cNvSpPr>
          <p:nvPr>
            <p:ph type="ftr" sz="quarter" idx="3"/>
          </p:nvPr>
        </p:nvSpPr>
        <p:spPr>
          <a:xfrm>
            <a:off x="1954993" y="4787664"/>
            <a:ext cx="5791583" cy="319094"/>
          </a:xfrm>
          <a:prstGeom prst="rect">
            <a:avLst/>
          </a:prstGeom>
        </p:spPr>
        <p:txBody>
          <a:bodyPr/>
          <a:lstStyle>
            <a:lvl1pPr algn="ctr">
              <a:defRPr sz="1000" b="1">
                <a:solidFill>
                  <a:schemeClr val="bg1"/>
                </a:solidFill>
              </a:defRPr>
            </a:lvl1pPr>
          </a:lstStyle>
          <a:p>
            <a:r>
              <a:rPr lang="en-US"/>
              <a:t>University of California, Berkeley</a:t>
            </a:r>
            <a:endParaRPr lang="en-US" dirty="0"/>
          </a:p>
        </p:txBody>
      </p:sp>
    </p:spTree>
    <p:extLst>
      <p:ext uri="{BB962C8B-B14F-4D97-AF65-F5344CB8AC3E}">
        <p14:creationId xmlns:p14="http://schemas.microsoft.com/office/powerpoint/2010/main" val="180205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Slide Number Placeholder 5"/>
          <p:cNvSpPr>
            <a:spLocks noGrp="1"/>
          </p:cNvSpPr>
          <p:nvPr>
            <p:ph type="sldNum" sz="quarter" idx="4"/>
          </p:nvPr>
        </p:nvSpPr>
        <p:spPr>
          <a:xfrm>
            <a:off x="8274610" y="4813475"/>
            <a:ext cx="501398" cy="319096"/>
          </a:xfrm>
          <a:prstGeom prst="rect">
            <a:avLst/>
          </a:prstGeom>
        </p:spPr>
        <p:txBody>
          <a:bodyPr/>
          <a:lstStyle>
            <a:lvl1pPr algn="r">
              <a:defRPr sz="1000" b="1">
                <a:solidFill>
                  <a:schemeClr val="bg1"/>
                </a:solidFill>
              </a:defRPr>
            </a:lvl1pPr>
          </a:lstStyle>
          <a:p>
            <a:fld id="{83D1FC35-8581-2540-BBFB-5CB35188AE81}" type="slidenum">
              <a:rPr lang="en-US" smtClean="0"/>
              <a:pPr/>
              <a:t>‹#›</a:t>
            </a:fld>
            <a:endParaRPr lang="en-US" dirty="0"/>
          </a:p>
        </p:txBody>
      </p:sp>
      <p:sp>
        <p:nvSpPr>
          <p:cNvPr id="11" name="Footer Placeholder 5"/>
          <p:cNvSpPr>
            <a:spLocks noGrp="1"/>
          </p:cNvSpPr>
          <p:nvPr>
            <p:ph type="ftr" sz="quarter" idx="3"/>
          </p:nvPr>
        </p:nvSpPr>
        <p:spPr>
          <a:xfrm>
            <a:off x="1954993" y="4787664"/>
            <a:ext cx="5791583" cy="319094"/>
          </a:xfrm>
          <a:prstGeom prst="rect">
            <a:avLst/>
          </a:prstGeom>
        </p:spPr>
        <p:txBody>
          <a:bodyPr/>
          <a:lstStyle>
            <a:lvl1pPr algn="ctr">
              <a:defRPr sz="1000" b="1">
                <a:solidFill>
                  <a:schemeClr val="bg1"/>
                </a:solidFill>
              </a:defRPr>
            </a:lvl1pPr>
          </a:lstStyle>
          <a:p>
            <a:r>
              <a:rPr lang="en-US"/>
              <a:t>University of California, Berkeley</a:t>
            </a:r>
            <a:endParaRPr lang="en-US" dirty="0"/>
          </a:p>
        </p:txBody>
      </p:sp>
    </p:spTree>
    <p:extLst>
      <p:ext uri="{BB962C8B-B14F-4D97-AF65-F5344CB8AC3E}">
        <p14:creationId xmlns:p14="http://schemas.microsoft.com/office/powerpoint/2010/main" val="415811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userDrawn="1"/>
        </p:nvSpPr>
        <p:spPr>
          <a:xfrm>
            <a:off x="0" y="4723268"/>
            <a:ext cx="9144000" cy="43310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8274610" y="4813475"/>
            <a:ext cx="501398" cy="319096"/>
          </a:xfrm>
          <a:prstGeom prst="rect">
            <a:avLst/>
          </a:prstGeom>
        </p:spPr>
        <p:txBody>
          <a:bodyPr/>
          <a:lstStyle>
            <a:lvl1pPr algn="r">
              <a:defRPr sz="1000" b="1">
                <a:solidFill>
                  <a:schemeClr val="bg1"/>
                </a:solidFill>
              </a:defRPr>
            </a:lvl1pPr>
          </a:lstStyle>
          <a:p>
            <a:fld id="{83D1FC35-8581-2540-BBFB-5CB35188AE81}" type="slidenum">
              <a:rPr lang="en-US" smtClean="0"/>
              <a:pPr/>
              <a:t>‹#›</a:t>
            </a:fld>
            <a:endParaRPr lang="en-US" dirty="0"/>
          </a:p>
        </p:txBody>
      </p:sp>
      <p:sp>
        <p:nvSpPr>
          <p:cNvPr id="11" name="Footer Placeholder 5"/>
          <p:cNvSpPr>
            <a:spLocks noGrp="1"/>
          </p:cNvSpPr>
          <p:nvPr>
            <p:ph type="ftr" sz="quarter" idx="3"/>
          </p:nvPr>
        </p:nvSpPr>
        <p:spPr>
          <a:xfrm>
            <a:off x="1954993" y="4787664"/>
            <a:ext cx="5791583" cy="319094"/>
          </a:xfrm>
          <a:prstGeom prst="rect">
            <a:avLst/>
          </a:prstGeom>
        </p:spPr>
        <p:txBody>
          <a:bodyPr/>
          <a:lstStyle>
            <a:lvl1pPr algn="ctr">
              <a:defRPr sz="1000" b="1">
                <a:solidFill>
                  <a:schemeClr val="bg1"/>
                </a:solidFill>
              </a:defRPr>
            </a:lvl1pPr>
          </a:lstStyle>
          <a:p>
            <a:r>
              <a:rPr lang="en-US" dirty="0"/>
              <a:t>University of California, Berkeley</a:t>
            </a:r>
          </a:p>
        </p:txBody>
      </p:sp>
    </p:spTree>
    <p:extLst>
      <p:ext uri="{BB962C8B-B14F-4D97-AF65-F5344CB8AC3E}">
        <p14:creationId xmlns:p14="http://schemas.microsoft.com/office/powerpoint/2010/main" val="18443598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hf sldNum="0" hdr="0" dt="0"/>
  <p:txStyles>
    <p:titleStyle>
      <a:lvl1pPr algn="l" defTabSz="457200" rtl="0" eaLnBrk="1" latinLnBrk="0" hangingPunct="1">
        <a:spcBef>
          <a:spcPct val="0"/>
        </a:spcBef>
        <a:buNone/>
        <a:defRPr sz="4000" b="1" kern="1200" baseline="0">
          <a:solidFill>
            <a:schemeClr val="accent3"/>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tif"/></Relationships>
</file>

<file path=ppt/slides/_rels/slide16.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tif"/></Relationships>
</file>

<file path=ppt/slides/_rels/slide17.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tif"/></Relationships>
</file>

<file path=ppt/slides/_rels/slide18.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0.t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0.t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18.jpg"/></Relationships>
</file>

<file path=ppt/slides/_rels/slide2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41.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image" Target="../media/image32.t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image" Target="../media/image32.t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image" Target="../media/image32.t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image" Target="../media/image34.tif"/><Relationship Id="rId1" Type="http://schemas.openxmlformats.org/officeDocument/2006/relationships/slideLayout" Target="../slideLayouts/slideLayout2.xml"/><Relationship Id="rId6" Type="http://schemas.openxmlformats.org/officeDocument/2006/relationships/image" Target="../media/image38.tif"/><Relationship Id="rId5" Type="http://schemas.openxmlformats.org/officeDocument/2006/relationships/image" Target="../media/image37.tif"/><Relationship Id="rId4" Type="http://schemas.openxmlformats.org/officeDocument/2006/relationships/image" Target="../media/image36.tif"/></Relationships>
</file>

<file path=ppt/slides/_rels/slide45.xml.rels><?xml version="1.0" encoding="UTF-8" standalone="yes"?>
<Relationships xmlns="http://schemas.openxmlformats.org/package/2006/relationships"><Relationship Id="rId8" Type="http://schemas.openxmlformats.org/officeDocument/2006/relationships/image" Target="../media/image38.tif"/><Relationship Id="rId3" Type="http://schemas.openxmlformats.org/officeDocument/2006/relationships/image" Target="../media/image35.tif"/><Relationship Id="rId7" Type="http://schemas.openxmlformats.org/officeDocument/2006/relationships/image" Target="../media/image37.tif"/><Relationship Id="rId2" Type="http://schemas.openxmlformats.org/officeDocument/2006/relationships/image" Target="../media/image34.tif"/><Relationship Id="rId1" Type="http://schemas.openxmlformats.org/officeDocument/2006/relationships/slideLayout" Target="../slideLayouts/slideLayout2.xml"/><Relationship Id="rId6" Type="http://schemas.openxmlformats.org/officeDocument/2006/relationships/image" Target="../media/image40.tif"/><Relationship Id="rId5" Type="http://schemas.openxmlformats.org/officeDocument/2006/relationships/image" Target="../media/image39.tif"/><Relationship Id="rId4" Type="http://schemas.openxmlformats.org/officeDocument/2006/relationships/image" Target="../media/image36.tif"/></Relationships>
</file>

<file path=ppt/slides/_rels/slide46.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image" Target="../media/image41.tif"/><Relationship Id="rId1" Type="http://schemas.openxmlformats.org/officeDocument/2006/relationships/slideLayout" Target="../slideLayouts/slideLayout2.xml"/><Relationship Id="rId5" Type="http://schemas.openxmlformats.org/officeDocument/2006/relationships/image" Target="../media/image44.tif"/><Relationship Id="rId4" Type="http://schemas.openxmlformats.org/officeDocument/2006/relationships/image" Target="../media/image43.tif"/></Relationships>
</file>

<file path=ppt/slides/_rels/slide47.xml.rels><?xml version="1.0" encoding="UTF-8" standalone="yes"?>
<Relationships xmlns="http://schemas.openxmlformats.org/package/2006/relationships"><Relationship Id="rId3" Type="http://schemas.openxmlformats.org/officeDocument/2006/relationships/image" Target="../media/image45.tif"/><Relationship Id="rId2" Type="http://schemas.openxmlformats.org/officeDocument/2006/relationships/image" Target="NUL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8" Type="http://schemas.openxmlformats.org/officeDocument/2006/relationships/hyperlink" Target="https://ray.readthedocs.io/en/latest/rllib-algorithms.html#importance-weighted-actor-learner-architecture-impala" TargetMode="External"/><Relationship Id="rId13" Type="http://schemas.openxmlformats.org/officeDocument/2006/relationships/hyperlink" Target="https://ray.readthedocs.io/en/latest/rllib-algorithms.html#deep-q-networks-dqn-rainbow-parametric-dqn" TargetMode="External"/><Relationship Id="rId3" Type="http://schemas.openxmlformats.org/officeDocument/2006/relationships/hyperlink" Target="https://ray.readthedocs.io/en/latest/rllib-algorithms.html#augmented-random-search-ars" TargetMode="External"/><Relationship Id="rId7" Type="http://schemas.openxmlformats.org/officeDocument/2006/relationships/hyperlink" Target="https://ray.readthedocs.io/en/latest/rllib-algorithms.html#distributed-prioritized-experience-replay-ape-x" TargetMode="External"/><Relationship Id="rId12" Type="http://schemas.openxmlformats.org/officeDocument/2006/relationships/hyperlink" Target="https://ray.readthedocs.io/en/latest/rllib-algorithms.html#deep-deterministic-policy-gradients-ddpg-td3"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hyperlink" Target="https://ray.readthedocs.io/en/latest/rllib-algorithms.html#advantage-re-weighted-imitation-learning-marwil" TargetMode="External"/><Relationship Id="rId11" Type="http://schemas.openxmlformats.org/officeDocument/2006/relationships/hyperlink" Target="https://ray.readthedocs.io/en/latest/rllib-algorithms.html#advantage-actor-critic-a2c-a3c" TargetMode="External"/><Relationship Id="rId5" Type="http://schemas.openxmlformats.org/officeDocument/2006/relationships/hyperlink" Target="https://ray.readthedocs.io/en/latest/rllib-algorithms.html#qmix-monotonic-value-factorisation-qmix-vdn-iqn" TargetMode="External"/><Relationship Id="rId15" Type="http://schemas.openxmlformats.org/officeDocument/2006/relationships/hyperlink" Target="https://ray.readthedocs.io/en/latest/rllib-algorithms.html#proximal-policy-optimization-ppo" TargetMode="External"/><Relationship Id="rId10" Type="http://schemas.openxmlformats.org/officeDocument/2006/relationships/hyperlink" Target="https://ray.readthedocs.io/en/latest/rllib-algorithms.html#soft-actor-critic-sac" TargetMode="External"/><Relationship Id="rId4" Type="http://schemas.openxmlformats.org/officeDocument/2006/relationships/hyperlink" Target="https://ray.readthedocs.io/en/latest/rllib-algorithms.html#evolution-strategies" TargetMode="External"/><Relationship Id="rId9" Type="http://schemas.openxmlformats.org/officeDocument/2006/relationships/hyperlink" Target="https://ray.readthedocs.io/en/latest/rllib-algorithms.html#asynchronous-proximal-policy-optimization-appo" TargetMode="External"/><Relationship Id="rId14" Type="http://schemas.openxmlformats.org/officeDocument/2006/relationships/hyperlink" Target="https://ray.readthedocs.io/en/latest/rllib-algorithms.html#policy-gradient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26" Type="http://schemas.openxmlformats.org/officeDocument/2006/relationships/image" Target="../media/image70.png"/><Relationship Id="rId3" Type="http://schemas.openxmlformats.org/officeDocument/2006/relationships/image" Target="../media/image47.png"/><Relationship Id="rId21" Type="http://schemas.openxmlformats.org/officeDocument/2006/relationships/image" Target="../media/image65.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5" Type="http://schemas.openxmlformats.org/officeDocument/2006/relationships/image" Target="../media/image69.png"/><Relationship Id="rId2" Type="http://schemas.openxmlformats.org/officeDocument/2006/relationships/notesSlide" Target="../notesSlides/notesSlide13.xml"/><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50.png"/><Relationship Id="rId11" Type="http://schemas.openxmlformats.org/officeDocument/2006/relationships/image" Target="../media/image55.png"/><Relationship Id="rId24" Type="http://schemas.openxmlformats.org/officeDocument/2006/relationships/image" Target="../media/image68.pn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67.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6.png"/><Relationship Id="rId27"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notesSlide" Target="../notesSlides/notesSlide18.xml"/><Relationship Id="rId16"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Subtitle 2"/>
          <p:cNvSpPr>
            <a:spLocks noGrp="1"/>
          </p:cNvSpPr>
          <p:nvPr>
            <p:ph type="subTitle" idx="1"/>
          </p:nvPr>
        </p:nvSpPr>
        <p:spPr>
          <a:xfrm>
            <a:off x="1476036" y="3612115"/>
            <a:ext cx="7086600" cy="1054538"/>
          </a:xfrm>
          <a:noFill/>
          <a:ln>
            <a:noFill/>
          </a:ln>
        </p:spPr>
        <p:txBody>
          <a:bodyPr anchor="b" anchorCtr="0">
            <a:normAutofit/>
          </a:bodyPr>
          <a:lstStyle>
            <a:lvl1pPr marL="0" indent="0">
              <a:buNone/>
              <a:defRPr/>
            </a:lvl1pPr>
          </a:lstStyle>
          <a:p>
            <a:pPr algn="l"/>
            <a:r>
              <a:rPr lang="en-US" sz="2400" dirty="0">
                <a:solidFill>
                  <a:schemeClr val="bg1"/>
                </a:solidFill>
                <a:latin typeface="Arial"/>
                <a:cs typeface="Arial"/>
              </a:rPr>
              <a:t>Michael Jordan</a:t>
            </a:r>
          </a:p>
          <a:p>
            <a:pPr algn="l"/>
            <a:r>
              <a:rPr lang="en-US" sz="2400" dirty="0">
                <a:solidFill>
                  <a:schemeClr val="bg1"/>
                </a:solidFill>
                <a:latin typeface="Arial"/>
                <a:cs typeface="Arial"/>
              </a:rPr>
              <a:t>University of California, Berkeley</a:t>
            </a:r>
            <a:endParaRPr lang="en-US" sz="1800" dirty="0">
              <a:solidFill>
                <a:schemeClr val="bg1"/>
              </a:solidFill>
              <a:latin typeface="Arial"/>
              <a:cs typeface="Arial"/>
            </a:endParaRPr>
          </a:p>
        </p:txBody>
      </p:sp>
      <p:sp>
        <p:nvSpPr>
          <p:cNvPr id="10" name="Title 1"/>
          <p:cNvSpPr txBox="1">
            <a:spLocks/>
          </p:cNvSpPr>
          <p:nvPr/>
        </p:nvSpPr>
        <p:spPr>
          <a:xfrm>
            <a:off x="1476036" y="1325450"/>
            <a:ext cx="7206718" cy="134514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500" b="1" kern="1200" baseline="0">
                <a:solidFill>
                  <a:schemeClr val="bg1"/>
                </a:solidFill>
                <a:latin typeface="Arial"/>
                <a:ea typeface="+mj-ea"/>
                <a:cs typeface="Arial"/>
              </a:defRPr>
            </a:lvl1pPr>
          </a:lstStyle>
          <a:p>
            <a:r>
              <a:rPr lang="en-US" sz="4000" b="0" dirty="0"/>
              <a:t>Towards a Blend </a:t>
            </a:r>
            <a:r>
              <a:rPr lang="en-US" sz="4000" b="0"/>
              <a:t>of Machine Learning </a:t>
            </a:r>
            <a:r>
              <a:rPr lang="en-US" sz="4000" b="0" dirty="0"/>
              <a:t>and Microeconomics</a:t>
            </a:r>
          </a:p>
        </p:txBody>
      </p:sp>
    </p:spTree>
    <p:extLst>
      <p:ext uri="{BB962C8B-B14F-4D97-AF65-F5344CB8AC3E}">
        <p14:creationId xmlns:p14="http://schemas.microsoft.com/office/powerpoint/2010/main" val="3376970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0E0D2CDC-E0DE-3A4C-A973-05709BCC7541}"/>
              </a:ext>
            </a:extLst>
          </p:cNvPr>
          <p:cNvSpPr>
            <a:spLocks noGrp="1" noChangeArrowheads="1"/>
          </p:cNvSpPr>
          <p:nvPr>
            <p:ph type="title"/>
          </p:nvPr>
        </p:nvSpPr>
        <p:spPr>
          <a:xfrm>
            <a:off x="1533525" y="180975"/>
            <a:ext cx="6172200" cy="857250"/>
          </a:xfrm>
        </p:spPr>
        <p:txBody>
          <a:bodyPr/>
          <a:lstStyle/>
          <a:p>
            <a:r>
              <a:rPr lang="en-US" altLang="en-US" sz="2700" dirty="0">
                <a:ea typeface="ＭＳ Ｐゴシック" panose="020B0600070205080204" pitchFamily="34" charset="-128"/>
              </a:rPr>
              <a:t>The Alternative: Create a Market</a:t>
            </a:r>
          </a:p>
        </p:txBody>
      </p:sp>
      <p:sp>
        <p:nvSpPr>
          <p:cNvPr id="36866" name="Content Placeholder 2">
            <a:extLst>
              <a:ext uri="{FF2B5EF4-FFF2-40B4-BE49-F238E27FC236}">
                <a16:creationId xmlns:a16="http://schemas.microsoft.com/office/drawing/2014/main" id="{9F82FB46-58DB-7A44-8C48-320648570E96}"/>
              </a:ext>
            </a:extLst>
          </p:cNvPr>
          <p:cNvSpPr>
            <a:spLocks noGrp="1"/>
          </p:cNvSpPr>
          <p:nvPr>
            <p:ph idx="1"/>
          </p:nvPr>
        </p:nvSpPr>
        <p:spPr>
          <a:xfrm>
            <a:off x="1467695" y="931280"/>
            <a:ext cx="6172200" cy="3799285"/>
          </a:xfrm>
        </p:spPr>
        <p:txBody>
          <a:bodyPr/>
          <a:lstStyle/>
          <a:p>
            <a:pPr marL="342900" lvl="1" indent="0">
              <a:lnSpc>
                <a:spcPct val="90000"/>
              </a:lnSpc>
              <a:buNone/>
              <a:defRPr/>
            </a:pPr>
            <a:endParaRPr lang="en-US" sz="1800" dirty="0"/>
          </a:p>
          <a:p>
            <a:pPr>
              <a:lnSpc>
                <a:spcPct val="90000"/>
              </a:lnSpc>
              <a:defRPr/>
            </a:pPr>
            <a:r>
              <a:rPr lang="en-US" sz="1800" dirty="0"/>
              <a:t>A two-way market between consumers and producers</a:t>
            </a:r>
          </a:p>
          <a:p>
            <a:pPr lvl="1">
              <a:lnSpc>
                <a:spcPct val="90000"/>
              </a:lnSpc>
              <a:defRPr/>
            </a:pPr>
            <a:r>
              <a:rPr lang="en-US" sz="1400" dirty="0"/>
              <a:t>based on recommendation systems on both sides</a:t>
            </a:r>
          </a:p>
          <a:p>
            <a:pPr>
              <a:lnSpc>
                <a:spcPct val="90000"/>
              </a:lnSpc>
              <a:defRPr/>
            </a:pPr>
            <a:r>
              <a:rPr lang="en-US" sz="1800" dirty="0"/>
              <a:t>E.g., diners are one side of the market, and restaurants on the other side</a:t>
            </a:r>
          </a:p>
          <a:p>
            <a:pPr>
              <a:lnSpc>
                <a:spcPct val="90000"/>
              </a:lnSpc>
              <a:defRPr/>
            </a:pPr>
            <a:r>
              <a:rPr lang="en-US" sz="1800" dirty="0"/>
              <a:t>E.g., drivers are one side of the market, and street segments on the other side</a:t>
            </a:r>
          </a:p>
          <a:p>
            <a:pPr>
              <a:lnSpc>
                <a:spcPct val="90000"/>
              </a:lnSpc>
              <a:defRPr/>
            </a:pPr>
            <a:endParaRPr lang="en-US" sz="1800" dirty="0"/>
          </a:p>
          <a:p>
            <a:pPr>
              <a:lnSpc>
                <a:spcPct val="90000"/>
              </a:lnSpc>
              <a:defRPr/>
            </a:pPr>
            <a:r>
              <a:rPr lang="en-US" sz="1800" dirty="0"/>
              <a:t>This isn’t just classical microeconomics; the use of recommendation systems, and thus statistics, is key</a:t>
            </a:r>
          </a:p>
          <a:p>
            <a:pPr>
              <a:lnSpc>
                <a:spcPct val="90000"/>
              </a:lnSpc>
              <a:defRPr/>
            </a:pPr>
            <a:endParaRPr lang="en-US" sz="1800" dirty="0"/>
          </a:p>
          <a:p>
            <a:pPr>
              <a:lnSpc>
                <a:spcPct val="90000"/>
              </a:lnSpc>
              <a:defRPr/>
            </a:pPr>
            <a:endParaRPr lang="en-US" sz="1800" dirty="0"/>
          </a:p>
          <a:p>
            <a:pPr>
              <a:lnSpc>
                <a:spcPct val="90000"/>
              </a:lnSpc>
              <a:defRPr/>
            </a:pPr>
            <a:endParaRPr lang="en-US" sz="1800" dirty="0"/>
          </a:p>
          <a:p>
            <a:pPr>
              <a:lnSpc>
                <a:spcPct val="90000"/>
              </a:lnSpc>
              <a:defRPr/>
            </a:pPr>
            <a:endParaRPr lang="en-US" sz="1800" dirty="0"/>
          </a:p>
          <a:p>
            <a:pPr marL="0" indent="0">
              <a:lnSpc>
                <a:spcPct val="90000"/>
              </a:lnSpc>
              <a:buNone/>
              <a:defRPr/>
            </a:pPr>
            <a:endParaRPr lang="en-US" sz="1800" dirty="0"/>
          </a:p>
          <a:p>
            <a:pPr>
              <a:lnSpc>
                <a:spcPct val="90000"/>
              </a:lnSpc>
              <a:defRPr/>
            </a:pPr>
            <a:endParaRPr lang="en-US" dirty="0"/>
          </a:p>
        </p:txBody>
      </p:sp>
      <p:sp>
        <p:nvSpPr>
          <p:cNvPr id="2" name="Footer Placeholder 1">
            <a:extLst>
              <a:ext uri="{FF2B5EF4-FFF2-40B4-BE49-F238E27FC236}">
                <a16:creationId xmlns:a16="http://schemas.microsoft.com/office/drawing/2014/main" id="{1AB1B575-0825-7C4D-8229-222C74DF8B3E}"/>
              </a:ext>
            </a:extLst>
          </p:cNvPr>
          <p:cNvSpPr>
            <a:spLocks noGrp="1"/>
          </p:cNvSpPr>
          <p:nvPr>
            <p:ph type="ftr" sz="quarter" idx="3"/>
          </p:nvPr>
        </p:nvSpPr>
        <p:spPr/>
        <p:txBody>
          <a:bodyPr/>
          <a:lstStyle/>
          <a:p>
            <a:r>
              <a:rPr lang="en-US"/>
              <a:t>University of California, Berkeley</a:t>
            </a:r>
            <a:endParaRPr lang="en-US" dirty="0"/>
          </a:p>
        </p:txBody>
      </p:sp>
    </p:spTree>
    <p:extLst>
      <p:ext uri="{BB962C8B-B14F-4D97-AF65-F5344CB8AC3E}">
        <p14:creationId xmlns:p14="http://schemas.microsoft.com/office/powerpoint/2010/main" val="2615826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2DA84840-DD81-004E-B02B-A58966BD8B85}"/>
              </a:ext>
            </a:extLst>
          </p:cNvPr>
          <p:cNvSpPr>
            <a:spLocks noGrp="1" noChangeArrowheads="1"/>
          </p:cNvSpPr>
          <p:nvPr>
            <p:ph type="title"/>
          </p:nvPr>
        </p:nvSpPr>
        <p:spPr>
          <a:xfrm>
            <a:off x="1533525" y="180975"/>
            <a:ext cx="6172200" cy="857250"/>
          </a:xfrm>
        </p:spPr>
        <p:txBody>
          <a:bodyPr/>
          <a:lstStyle/>
          <a:p>
            <a:r>
              <a:rPr lang="en-US" altLang="en-US" sz="2700" dirty="0">
                <a:ea typeface="ＭＳ Ｐゴシック" panose="020B0600070205080204" pitchFamily="34" charset="-128"/>
              </a:rPr>
              <a:t>In the Footsteps of David Blackwell</a:t>
            </a:r>
          </a:p>
        </p:txBody>
      </p:sp>
      <p:sp>
        <p:nvSpPr>
          <p:cNvPr id="8194" name="Content Placeholder 2">
            <a:extLst>
              <a:ext uri="{FF2B5EF4-FFF2-40B4-BE49-F238E27FC236}">
                <a16:creationId xmlns:a16="http://schemas.microsoft.com/office/drawing/2014/main" id="{04E4A42A-121A-FE4B-BDB3-A05846416D50}"/>
              </a:ext>
            </a:extLst>
          </p:cNvPr>
          <p:cNvSpPr>
            <a:spLocks noGrp="1" noChangeArrowheads="1"/>
          </p:cNvSpPr>
          <p:nvPr>
            <p:ph idx="1"/>
          </p:nvPr>
        </p:nvSpPr>
        <p:spPr>
          <a:xfrm>
            <a:off x="1466850" y="1266825"/>
            <a:ext cx="6172200" cy="3449554"/>
          </a:xfrm>
        </p:spPr>
        <p:txBody>
          <a:bodyPr>
            <a:normAutofit/>
          </a:bodyPr>
          <a:lstStyle/>
          <a:p>
            <a:pPr>
              <a:lnSpc>
                <a:spcPct val="90000"/>
              </a:lnSpc>
            </a:pPr>
            <a:r>
              <a:rPr lang="en-US" altLang="en-US" sz="1800" dirty="0">
                <a:ea typeface="ＭＳ Ｐゴシック" panose="020B0600070205080204" pitchFamily="34" charset="-128"/>
              </a:rPr>
              <a:t>Blackwell’s work was decision-focused</a:t>
            </a:r>
          </a:p>
          <a:p>
            <a:pPr>
              <a:lnSpc>
                <a:spcPct val="90000"/>
              </a:lnSpc>
            </a:pPr>
            <a:r>
              <a:rPr lang="en-US" altLang="en-US" sz="1800" dirty="0">
                <a:ea typeface="ＭＳ Ｐゴシック" panose="020B0600070205080204" pitchFamily="34" charset="-128"/>
              </a:rPr>
              <a:t>It often blended </a:t>
            </a:r>
            <a:r>
              <a:rPr lang="en-US" altLang="en-US" sz="1800" dirty="0">
                <a:solidFill>
                  <a:schemeClr val="accent3"/>
                </a:solidFill>
                <a:ea typeface="ＭＳ Ｐゴシック" panose="020B0600070205080204" pitchFamily="34" charset="-128"/>
              </a:rPr>
              <a:t>statistics</a:t>
            </a:r>
            <a:r>
              <a:rPr lang="en-US" altLang="en-US" sz="1800" dirty="0">
                <a:ea typeface="ＭＳ Ｐゴシック" panose="020B0600070205080204" pitchFamily="34" charset="-128"/>
              </a:rPr>
              <a:t>, </a:t>
            </a:r>
            <a:r>
              <a:rPr lang="en-US" altLang="en-US" sz="1800" dirty="0">
                <a:solidFill>
                  <a:schemeClr val="accent3"/>
                </a:solidFill>
                <a:ea typeface="ＭＳ Ｐゴシック" panose="020B0600070205080204" pitchFamily="34" charset="-128"/>
              </a:rPr>
              <a:t>economics</a:t>
            </a:r>
            <a:r>
              <a:rPr lang="en-US" altLang="en-US" sz="1800" dirty="0">
                <a:ea typeface="ＭＳ Ｐゴシック" panose="020B0600070205080204" pitchFamily="34" charset="-128"/>
              </a:rPr>
              <a:t>, and </a:t>
            </a:r>
            <a:r>
              <a:rPr lang="en-US" altLang="en-US" sz="1800" dirty="0">
                <a:solidFill>
                  <a:schemeClr val="accent3"/>
                </a:solidFill>
                <a:ea typeface="ＭＳ Ｐゴシック" panose="020B0600070205080204" pitchFamily="34" charset="-128"/>
              </a:rPr>
              <a:t>algorithms</a:t>
            </a:r>
          </a:p>
          <a:p>
            <a:pPr>
              <a:lnSpc>
                <a:spcPct val="90000"/>
              </a:lnSpc>
            </a:pPr>
            <a:r>
              <a:rPr lang="en-US" altLang="en-US" sz="1800" dirty="0">
                <a:ea typeface="ＭＳ Ｐゴシック" panose="020B0600070205080204" pitchFamily="34" charset="-128"/>
              </a:rPr>
              <a:t>The concept of </a:t>
            </a:r>
            <a:r>
              <a:rPr lang="en-US" altLang="en-US" sz="1800" dirty="0">
                <a:solidFill>
                  <a:schemeClr val="accent3"/>
                </a:solidFill>
                <a:ea typeface="ＭＳ Ｐゴシック" panose="020B0600070205080204" pitchFamily="34" charset="-128"/>
              </a:rPr>
              <a:t>approachability</a:t>
            </a:r>
            <a:r>
              <a:rPr lang="en-US" altLang="en-US" sz="1800" dirty="0">
                <a:ea typeface="ＭＳ Ｐゴシック" panose="020B0600070205080204" pitchFamily="34" charset="-128"/>
              </a:rPr>
              <a:t> has had enduring relevance in multiple fields</a:t>
            </a:r>
          </a:p>
          <a:p>
            <a:pPr lvl="1">
              <a:lnSpc>
                <a:spcPct val="90000"/>
              </a:lnSpc>
            </a:pPr>
            <a:r>
              <a:rPr lang="en-US" altLang="en-US" sz="1400" dirty="0">
                <a:ea typeface="ＭＳ Ｐゴシック" panose="020B0600070205080204" pitchFamily="34" charset="-128"/>
              </a:rPr>
              <a:t>in particular, it has provided foundations for exciting recent work on bandit algorithms</a:t>
            </a:r>
          </a:p>
          <a:p>
            <a:pPr lvl="1">
              <a:lnSpc>
                <a:spcPct val="90000"/>
              </a:lnSpc>
            </a:pPr>
            <a:endParaRPr lang="en-US" altLang="en-US" sz="1400" dirty="0">
              <a:ea typeface="ＭＳ Ｐゴシック" panose="020B0600070205080204" pitchFamily="34" charset="-128"/>
            </a:endParaRPr>
          </a:p>
          <a:p>
            <a:pPr>
              <a:lnSpc>
                <a:spcPct val="90000"/>
              </a:lnSpc>
            </a:pPr>
            <a:r>
              <a:rPr lang="en-US" altLang="en-US" sz="1800" dirty="0">
                <a:ea typeface="ＭＳ Ｐゴシック" panose="020B0600070205080204" pitchFamily="34" charset="-128"/>
              </a:rPr>
              <a:t>Unfortunately, Blackwell was rare, and the links between statistics and microeconomics have been limited</a:t>
            </a:r>
          </a:p>
          <a:p>
            <a:pPr lvl="1">
              <a:lnSpc>
                <a:spcPct val="90000"/>
              </a:lnSpc>
            </a:pPr>
            <a:r>
              <a:rPr lang="en-US" altLang="en-US" sz="1400" dirty="0">
                <a:ea typeface="ＭＳ Ｐゴシック" panose="020B0600070205080204" pitchFamily="34" charset="-128"/>
              </a:rPr>
              <a:t>in particular, game theory and mechanism design have had little statistical flavor</a:t>
            </a:r>
          </a:p>
          <a:p>
            <a:pPr lvl="1">
              <a:lnSpc>
                <a:spcPct val="90000"/>
              </a:lnSpc>
            </a:pPr>
            <a:r>
              <a:rPr lang="en-US" altLang="en-US" sz="1400" dirty="0">
                <a:ea typeface="ＭＳ Ｐゴシック" panose="020B0600070205080204" pitchFamily="34" charset="-128"/>
              </a:rPr>
              <a:t>and statistics has had little microeconomic flavor</a:t>
            </a:r>
          </a:p>
          <a:p>
            <a:pPr>
              <a:lnSpc>
                <a:spcPct val="90000"/>
              </a:lnSpc>
            </a:pPr>
            <a:endParaRPr lang="en-US" altLang="en-US" sz="1800" dirty="0">
              <a:ea typeface="ＭＳ Ｐゴシック" panose="020B0600070205080204" pitchFamily="34" charset="-128"/>
            </a:endParaRPr>
          </a:p>
          <a:p>
            <a:pPr>
              <a:lnSpc>
                <a:spcPct val="90000"/>
              </a:lnSpc>
              <a:buFontTx/>
              <a:buNone/>
            </a:pPr>
            <a:endParaRPr lang="en-US" altLang="en-US" sz="1800" dirty="0">
              <a:ea typeface="ＭＳ Ｐゴシック" panose="020B0600070205080204" pitchFamily="34" charset="-128"/>
            </a:endParaRPr>
          </a:p>
          <a:p>
            <a:pPr>
              <a:lnSpc>
                <a:spcPct val="90000"/>
              </a:lnSpc>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142948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a:extLst>
              <a:ext uri="{FF2B5EF4-FFF2-40B4-BE49-F238E27FC236}">
                <a16:creationId xmlns:a16="http://schemas.microsoft.com/office/drawing/2014/main" id="{3A319672-22B2-8447-A176-B26075852850}"/>
              </a:ext>
            </a:extLst>
          </p:cNvPr>
          <p:cNvSpPr>
            <a:spLocks noGrp="1" noChangeArrowheads="1"/>
          </p:cNvSpPr>
          <p:nvPr>
            <p:ph type="title"/>
          </p:nvPr>
        </p:nvSpPr>
        <p:spPr>
          <a:xfrm>
            <a:off x="1282303" y="388638"/>
            <a:ext cx="6510338" cy="642938"/>
          </a:xfrm>
        </p:spPr>
        <p:txBody>
          <a:bodyPr>
            <a:normAutofit/>
          </a:bodyPr>
          <a:lstStyle/>
          <a:p>
            <a:r>
              <a:rPr lang="en-US" altLang="en-US" sz="2700" dirty="0">
                <a:ea typeface="ＭＳ Ｐゴシック" panose="020B0600070205080204" pitchFamily="34" charset="-128"/>
              </a:rPr>
              <a:t>Markets as Algorithms</a:t>
            </a:r>
          </a:p>
        </p:txBody>
      </p:sp>
      <p:sp>
        <p:nvSpPr>
          <p:cNvPr id="6146" name="Content Placeholder 2">
            <a:extLst>
              <a:ext uri="{FF2B5EF4-FFF2-40B4-BE49-F238E27FC236}">
                <a16:creationId xmlns:a16="http://schemas.microsoft.com/office/drawing/2014/main" id="{157F16ED-3E37-BA45-8A8F-4A4B7081D83B}"/>
              </a:ext>
            </a:extLst>
          </p:cNvPr>
          <p:cNvSpPr>
            <a:spLocks noGrp="1" noChangeArrowheads="1"/>
          </p:cNvSpPr>
          <p:nvPr>
            <p:ph idx="1"/>
          </p:nvPr>
        </p:nvSpPr>
        <p:spPr>
          <a:xfrm>
            <a:off x="1403747" y="1165390"/>
            <a:ext cx="6267450" cy="3463529"/>
          </a:xfrm>
        </p:spPr>
        <p:txBody>
          <a:bodyPr>
            <a:normAutofit/>
          </a:bodyPr>
          <a:lstStyle/>
          <a:p>
            <a:pPr>
              <a:lnSpc>
                <a:spcPct val="90000"/>
              </a:lnSpc>
            </a:pPr>
            <a:r>
              <a:rPr lang="en-US" altLang="en-US" sz="1800" dirty="0">
                <a:ea typeface="ＭＳ Ｐゴシック" panose="020B0600070205080204" pitchFamily="34" charset="-128"/>
              </a:rPr>
              <a:t>Markets can be viewed as decentralized algorithms</a:t>
            </a:r>
          </a:p>
          <a:p>
            <a:pPr>
              <a:lnSpc>
                <a:spcPct val="90000"/>
              </a:lnSpc>
            </a:pPr>
            <a:r>
              <a:rPr lang="en-US" altLang="en-US" sz="1800" dirty="0">
                <a:ea typeface="ＭＳ Ｐゴシック" panose="020B0600070205080204" pitchFamily="34" charset="-128"/>
              </a:rPr>
              <a:t>They accomplish complex tasks like bringing the necessary goods into a city day in and day out</a:t>
            </a:r>
          </a:p>
          <a:p>
            <a:r>
              <a:rPr lang="en-US" sz="1800" dirty="0"/>
              <a:t>They are adaptive (accommodating change in physical or social structure), robust (working rain or shine), scalable (working in small villages and big cities), and they can have a very long lifetime</a:t>
            </a:r>
          </a:p>
          <a:p>
            <a:pPr lvl="1"/>
            <a:r>
              <a:rPr lang="en-US" sz="1400" dirty="0"/>
              <a:t>indeed, they can work for decades or centuries</a:t>
            </a:r>
          </a:p>
          <a:p>
            <a:pPr lvl="1"/>
            <a:r>
              <a:rPr lang="en-US" sz="1400" dirty="0"/>
              <a:t>if we’re looking for principles for lifelong adaptation, we should be considering markets as intelligent systems!</a:t>
            </a:r>
          </a:p>
          <a:p>
            <a:r>
              <a:rPr lang="en-US" sz="1800" dirty="0"/>
              <a:t>Of course, markets aren’t perfect, which simply means that there are research opportunities</a:t>
            </a:r>
          </a:p>
          <a:p>
            <a:endParaRPr lang="en-US" sz="1800" dirty="0"/>
          </a:p>
          <a:p>
            <a:pPr lvl="1"/>
            <a:endParaRPr lang="en-US" sz="1400" dirty="0"/>
          </a:p>
          <a:p>
            <a:endParaRPr lang="en-US" sz="1800" dirty="0"/>
          </a:p>
          <a:p>
            <a:pPr lvl="1">
              <a:lnSpc>
                <a:spcPct val="90000"/>
              </a:lnSpc>
            </a:pPr>
            <a:endParaRPr lang="en-US" altLang="en-US" sz="1125" dirty="0">
              <a:ea typeface="ＭＳ Ｐゴシック" panose="020B0600070205080204" pitchFamily="34" charset="-128"/>
            </a:endParaRPr>
          </a:p>
        </p:txBody>
      </p:sp>
    </p:spTree>
    <p:extLst>
      <p:ext uri="{BB962C8B-B14F-4D97-AF65-F5344CB8AC3E}">
        <p14:creationId xmlns:p14="http://schemas.microsoft.com/office/powerpoint/2010/main" val="3090323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0E0D2CDC-E0DE-3A4C-A973-05709BCC7541}"/>
              </a:ext>
            </a:extLst>
          </p:cNvPr>
          <p:cNvSpPr>
            <a:spLocks noGrp="1" noChangeArrowheads="1"/>
          </p:cNvSpPr>
          <p:nvPr>
            <p:ph type="title"/>
          </p:nvPr>
        </p:nvSpPr>
        <p:spPr>
          <a:xfrm>
            <a:off x="661481" y="180975"/>
            <a:ext cx="7996136" cy="857250"/>
          </a:xfrm>
        </p:spPr>
        <p:txBody>
          <a:bodyPr>
            <a:noAutofit/>
          </a:bodyPr>
          <a:lstStyle/>
          <a:p>
            <a:r>
              <a:rPr lang="en-US" altLang="en-US" sz="2700" dirty="0">
                <a:ea typeface="ＭＳ Ｐゴシック" panose="020B0600070205080204" pitchFamily="34" charset="-128"/>
              </a:rPr>
              <a:t>New Problems at the Interface of ML and Econ</a:t>
            </a:r>
          </a:p>
        </p:txBody>
      </p:sp>
      <p:sp>
        <p:nvSpPr>
          <p:cNvPr id="36866" name="Content Placeholder 2">
            <a:extLst>
              <a:ext uri="{FF2B5EF4-FFF2-40B4-BE49-F238E27FC236}">
                <a16:creationId xmlns:a16="http://schemas.microsoft.com/office/drawing/2014/main" id="{9F82FB46-58DB-7A44-8C48-320648570E96}"/>
              </a:ext>
            </a:extLst>
          </p:cNvPr>
          <p:cNvSpPr>
            <a:spLocks noGrp="1"/>
          </p:cNvSpPr>
          <p:nvPr>
            <p:ph idx="1"/>
          </p:nvPr>
        </p:nvSpPr>
        <p:spPr>
          <a:xfrm>
            <a:off x="1467695" y="931280"/>
            <a:ext cx="6720716" cy="3799285"/>
          </a:xfrm>
        </p:spPr>
        <p:txBody>
          <a:bodyPr/>
          <a:lstStyle/>
          <a:p>
            <a:pPr marL="342900" lvl="1" indent="0">
              <a:lnSpc>
                <a:spcPct val="90000"/>
              </a:lnSpc>
              <a:buNone/>
              <a:defRPr/>
            </a:pPr>
            <a:endParaRPr lang="en-US" sz="1800" dirty="0"/>
          </a:p>
          <a:p>
            <a:pPr>
              <a:lnSpc>
                <a:spcPct val="90000"/>
              </a:lnSpc>
              <a:defRPr/>
            </a:pPr>
            <a:r>
              <a:rPr lang="en-US" sz="1800" dirty="0"/>
              <a:t>Multi-way markets in which the individual agents need to explore to learn their preferences</a:t>
            </a:r>
          </a:p>
          <a:p>
            <a:pPr>
              <a:lnSpc>
                <a:spcPct val="90000"/>
              </a:lnSpc>
              <a:defRPr/>
            </a:pPr>
            <a:r>
              <a:rPr lang="en-US" sz="1800" dirty="0"/>
              <a:t>Large-scale multi-way markets in which agents view other sides of the market via recommendation systems</a:t>
            </a:r>
          </a:p>
          <a:p>
            <a:pPr>
              <a:lnSpc>
                <a:spcPct val="90000"/>
              </a:lnSpc>
              <a:defRPr/>
            </a:pPr>
            <a:r>
              <a:rPr lang="en-US" sz="1800" dirty="0"/>
              <a:t>Information sharing, free riding</a:t>
            </a:r>
          </a:p>
          <a:p>
            <a:pPr>
              <a:lnSpc>
                <a:spcPct val="90000"/>
              </a:lnSpc>
              <a:defRPr/>
            </a:pPr>
            <a:r>
              <a:rPr lang="en-US" sz="1800" dirty="0"/>
              <a:t>Auctions in which preferences are learned</a:t>
            </a:r>
          </a:p>
          <a:p>
            <a:pPr>
              <a:lnSpc>
                <a:spcPct val="90000"/>
              </a:lnSpc>
              <a:defRPr/>
            </a:pPr>
            <a:endParaRPr lang="en-US" sz="1800" dirty="0"/>
          </a:p>
          <a:p>
            <a:pPr>
              <a:lnSpc>
                <a:spcPct val="90000"/>
              </a:lnSpc>
              <a:defRPr/>
            </a:pPr>
            <a:r>
              <a:rPr lang="en-US" sz="1800" dirty="0"/>
              <a:t>The goal is to discover new principles to build healthy (e.g., fair) learning-based markets that are stabilized over long stretches of time</a:t>
            </a:r>
          </a:p>
          <a:p>
            <a:pPr>
              <a:lnSpc>
                <a:spcPct val="90000"/>
              </a:lnSpc>
              <a:defRPr/>
            </a:pPr>
            <a:endParaRPr lang="en-US" sz="1800" dirty="0"/>
          </a:p>
          <a:p>
            <a:pPr>
              <a:lnSpc>
                <a:spcPct val="90000"/>
              </a:lnSpc>
              <a:defRPr/>
            </a:pPr>
            <a:endParaRPr lang="en-US" sz="1800" dirty="0"/>
          </a:p>
          <a:p>
            <a:pPr>
              <a:lnSpc>
                <a:spcPct val="90000"/>
              </a:lnSpc>
              <a:defRPr/>
            </a:pPr>
            <a:endParaRPr lang="en-US" sz="1800" dirty="0"/>
          </a:p>
          <a:p>
            <a:pPr>
              <a:lnSpc>
                <a:spcPct val="90000"/>
              </a:lnSpc>
              <a:defRPr/>
            </a:pPr>
            <a:endParaRPr lang="en-US" sz="1800" dirty="0"/>
          </a:p>
          <a:p>
            <a:pPr>
              <a:lnSpc>
                <a:spcPct val="90000"/>
              </a:lnSpc>
              <a:defRPr/>
            </a:pPr>
            <a:endParaRPr lang="en-US" sz="1800" dirty="0"/>
          </a:p>
          <a:p>
            <a:pPr marL="0" indent="0">
              <a:lnSpc>
                <a:spcPct val="90000"/>
              </a:lnSpc>
              <a:buNone/>
              <a:defRPr/>
            </a:pPr>
            <a:endParaRPr lang="en-US" sz="1800" dirty="0"/>
          </a:p>
          <a:p>
            <a:pPr>
              <a:lnSpc>
                <a:spcPct val="90000"/>
              </a:lnSpc>
              <a:defRPr/>
            </a:pPr>
            <a:endParaRPr lang="en-US" dirty="0"/>
          </a:p>
        </p:txBody>
      </p:sp>
      <p:sp>
        <p:nvSpPr>
          <p:cNvPr id="2" name="Footer Placeholder 1">
            <a:extLst>
              <a:ext uri="{FF2B5EF4-FFF2-40B4-BE49-F238E27FC236}">
                <a16:creationId xmlns:a16="http://schemas.microsoft.com/office/drawing/2014/main" id="{1AB1B575-0825-7C4D-8229-222C74DF8B3E}"/>
              </a:ext>
            </a:extLst>
          </p:cNvPr>
          <p:cNvSpPr>
            <a:spLocks noGrp="1"/>
          </p:cNvSpPr>
          <p:nvPr>
            <p:ph type="ftr" sz="quarter" idx="3"/>
          </p:nvPr>
        </p:nvSpPr>
        <p:spPr/>
        <p:txBody>
          <a:bodyPr/>
          <a:lstStyle/>
          <a:p>
            <a:r>
              <a:rPr lang="en-US"/>
              <a:t>University of California, Berkeley</a:t>
            </a:r>
            <a:endParaRPr lang="en-US" dirty="0"/>
          </a:p>
        </p:txBody>
      </p:sp>
    </p:spTree>
    <p:extLst>
      <p:ext uri="{BB962C8B-B14F-4D97-AF65-F5344CB8AC3E}">
        <p14:creationId xmlns:p14="http://schemas.microsoft.com/office/powerpoint/2010/main" val="3160589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oza.jpg" descr="poza.jpg"/>
          <p:cNvPicPr>
            <a:picLocks noChangeAspect="1"/>
          </p:cNvPicPr>
          <p:nvPr/>
        </p:nvPicPr>
        <p:blipFill>
          <a:blip r:embed="rId2"/>
          <a:srcRect l="19722" r="22108"/>
          <a:stretch>
            <a:fillRect/>
          </a:stretch>
        </p:blipFill>
        <p:spPr>
          <a:xfrm>
            <a:off x="4977219" y="2499624"/>
            <a:ext cx="1301741" cy="1491528"/>
          </a:xfrm>
          <a:prstGeom prst="rect">
            <a:avLst/>
          </a:prstGeom>
          <a:ln w="12700">
            <a:miter lim="400000"/>
          </a:ln>
        </p:spPr>
      </p:pic>
      <p:pic>
        <p:nvPicPr>
          <p:cNvPr id="121" name="francis.jpg" descr="francis.jpg"/>
          <p:cNvPicPr>
            <a:picLocks noChangeAspect="1"/>
          </p:cNvPicPr>
          <p:nvPr/>
        </p:nvPicPr>
        <p:blipFill>
          <a:blip r:embed="rId3"/>
          <a:srcRect l="11022" r="11022" b="7852"/>
          <a:stretch>
            <a:fillRect/>
          </a:stretch>
        </p:blipFill>
        <p:spPr>
          <a:xfrm>
            <a:off x="2865000" y="2499624"/>
            <a:ext cx="1261839" cy="1491550"/>
          </a:xfrm>
          <a:prstGeom prst="rect">
            <a:avLst/>
          </a:prstGeom>
          <a:ln w="12700">
            <a:miter lim="400000"/>
          </a:ln>
        </p:spPr>
      </p:pic>
      <p:sp>
        <p:nvSpPr>
          <p:cNvPr id="122" name="Lydia Liu"/>
          <p:cNvSpPr txBox="1"/>
          <p:nvPr/>
        </p:nvSpPr>
        <p:spPr>
          <a:xfrm>
            <a:off x="3068215" y="4088716"/>
            <a:ext cx="889394" cy="281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2800"/>
            </a:lvl1pPr>
          </a:lstStyle>
          <a:p>
            <a:r>
              <a:rPr sz="1476"/>
              <a:t>Lydia Liu</a:t>
            </a:r>
          </a:p>
        </p:txBody>
      </p:sp>
      <p:sp>
        <p:nvSpPr>
          <p:cNvPr id="123" name="Horia Mania"/>
          <p:cNvSpPr txBox="1"/>
          <p:nvPr/>
        </p:nvSpPr>
        <p:spPr>
          <a:xfrm>
            <a:off x="5058186" y="4088716"/>
            <a:ext cx="1184219" cy="281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2800"/>
            </a:lvl1pPr>
          </a:lstStyle>
          <a:p>
            <a:r>
              <a:rPr sz="1476"/>
              <a:t>Horia Mania</a:t>
            </a:r>
          </a:p>
        </p:txBody>
      </p:sp>
      <p:sp>
        <p:nvSpPr>
          <p:cNvPr id="3" name="Title 2">
            <a:extLst>
              <a:ext uri="{FF2B5EF4-FFF2-40B4-BE49-F238E27FC236}">
                <a16:creationId xmlns:a16="http://schemas.microsoft.com/office/drawing/2014/main" id="{35FE57E6-41B5-1647-BEDC-847E936BEEE3}"/>
              </a:ext>
            </a:extLst>
          </p:cNvPr>
          <p:cNvSpPr>
            <a:spLocks noGrp="1"/>
          </p:cNvSpPr>
          <p:nvPr>
            <p:ph type="title"/>
          </p:nvPr>
        </p:nvSpPr>
        <p:spPr>
          <a:xfrm>
            <a:off x="828232" y="232768"/>
            <a:ext cx="7358063" cy="1741289"/>
          </a:xfrm>
        </p:spPr>
        <p:txBody>
          <a:bodyPr/>
          <a:lstStyle/>
          <a:p>
            <a:pPr algn="ctr"/>
            <a:r>
              <a:rPr lang="en-US" b="0" dirty="0">
                <a:latin typeface="Arial" panose="020B0604020202020204" pitchFamily="34" charset="0"/>
                <a:ea typeface="Verdana" panose="020B0604030504040204" pitchFamily="34" charset="0"/>
                <a:cs typeface="Arial" panose="020B0604020202020204" pitchFamily="34" charset="0"/>
              </a:rPr>
              <a:t>Competing Bandits in Matching Markets</a:t>
            </a:r>
          </a:p>
        </p:txBody>
      </p:sp>
    </p:spTree>
    <p:extLst>
      <p:ext uri="{BB962C8B-B14F-4D97-AF65-F5344CB8AC3E}">
        <p14:creationId xmlns:p14="http://schemas.microsoft.com/office/powerpoint/2010/main" val="164343388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MABs offer a natural platform to understand exploration / exploitation trade-offs."/>
          <p:cNvSpPr txBox="1"/>
          <p:nvPr/>
        </p:nvSpPr>
        <p:spPr>
          <a:xfrm>
            <a:off x="1157161" y="1053747"/>
            <a:ext cx="6069027" cy="508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lgn="l">
              <a:defRPr sz="2800"/>
            </a:lvl1pPr>
          </a:lstStyle>
          <a:p>
            <a:pPr marL="285750" indent="-285750">
              <a:buFont typeface="Arial" panose="020B0604020202020204" pitchFamily="34" charset="0"/>
              <a:buChar char="•"/>
            </a:pPr>
            <a:r>
              <a:rPr sz="1476" dirty="0"/>
              <a:t>MABs offer a natural platform to understand exploration / exploitation trade-offs </a:t>
            </a:r>
          </a:p>
        </p:txBody>
      </p:sp>
      <p:pic>
        <p:nvPicPr>
          <p:cNvPr id="235" name="unknown.png" descr="unknown.png"/>
          <p:cNvPicPr>
            <a:picLocks noChangeAspect="1"/>
          </p:cNvPicPr>
          <p:nvPr/>
        </p:nvPicPr>
        <p:blipFill>
          <a:blip r:embed="rId2"/>
          <a:stretch>
            <a:fillRect/>
          </a:stretch>
        </p:blipFill>
        <p:spPr>
          <a:xfrm>
            <a:off x="5743116" y="1705039"/>
            <a:ext cx="853918" cy="941705"/>
          </a:xfrm>
          <a:prstGeom prst="rect">
            <a:avLst/>
          </a:prstGeom>
          <a:ln w="12700">
            <a:miter lim="400000"/>
          </a:ln>
        </p:spPr>
      </p:pic>
      <p:pic>
        <p:nvPicPr>
          <p:cNvPr id="236" name="Image" descr="Image"/>
          <p:cNvPicPr>
            <a:picLocks noChangeAspect="1"/>
          </p:cNvPicPr>
          <p:nvPr/>
        </p:nvPicPr>
        <p:blipFill>
          <a:blip r:embed="rId3"/>
          <a:stretch>
            <a:fillRect/>
          </a:stretch>
        </p:blipFill>
        <p:spPr>
          <a:xfrm>
            <a:off x="5699223" y="2804973"/>
            <a:ext cx="941704" cy="941704"/>
          </a:xfrm>
          <a:prstGeom prst="rect">
            <a:avLst/>
          </a:prstGeom>
          <a:ln w="12700">
            <a:miter lim="400000"/>
          </a:ln>
        </p:spPr>
      </p:pic>
      <p:pic>
        <p:nvPicPr>
          <p:cNvPr id="237" name="Image" descr="Image"/>
          <p:cNvPicPr>
            <a:picLocks noChangeAspect="1"/>
          </p:cNvPicPr>
          <p:nvPr/>
        </p:nvPicPr>
        <p:blipFill>
          <a:blip r:embed="rId4"/>
          <a:stretch>
            <a:fillRect/>
          </a:stretch>
        </p:blipFill>
        <p:spPr>
          <a:xfrm>
            <a:off x="5673889" y="3848914"/>
            <a:ext cx="1210078" cy="1018666"/>
          </a:xfrm>
          <a:prstGeom prst="rect">
            <a:avLst/>
          </a:prstGeom>
          <a:ln w="12700">
            <a:miter lim="400000"/>
          </a:ln>
        </p:spPr>
      </p:pic>
      <p:sp>
        <p:nvSpPr>
          <p:cNvPr id="238" name="1."/>
          <p:cNvSpPr txBox="1"/>
          <p:nvPr/>
        </p:nvSpPr>
        <p:spPr>
          <a:xfrm>
            <a:off x="5612605" y="2191368"/>
            <a:ext cx="215874" cy="281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sz="3700" b="0">
                <a:latin typeface="Helvetica"/>
                <a:ea typeface="Helvetica"/>
                <a:cs typeface="Helvetica"/>
                <a:sym typeface="Helvetica"/>
              </a:defRPr>
            </a:lvl1pPr>
          </a:lstStyle>
          <a:p>
            <a:r>
              <a:rPr sz="1951" dirty="0"/>
              <a:t>1</a:t>
            </a:r>
          </a:p>
        </p:txBody>
      </p:sp>
      <p:sp>
        <p:nvSpPr>
          <p:cNvPr id="239" name="2."/>
          <p:cNvSpPr txBox="1"/>
          <p:nvPr/>
        </p:nvSpPr>
        <p:spPr>
          <a:xfrm>
            <a:off x="5612605" y="3468903"/>
            <a:ext cx="215874" cy="281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sz="3700" b="0">
                <a:latin typeface="Helvetica"/>
                <a:ea typeface="Helvetica"/>
                <a:cs typeface="Helvetica"/>
                <a:sym typeface="Helvetica"/>
              </a:defRPr>
            </a:lvl1pPr>
          </a:lstStyle>
          <a:p>
            <a:r>
              <a:rPr sz="1951" dirty="0"/>
              <a:t>2</a:t>
            </a:r>
          </a:p>
        </p:txBody>
      </p:sp>
      <p:sp>
        <p:nvSpPr>
          <p:cNvPr id="240" name="3."/>
          <p:cNvSpPr txBox="1"/>
          <p:nvPr/>
        </p:nvSpPr>
        <p:spPr>
          <a:xfrm>
            <a:off x="5612605" y="4405144"/>
            <a:ext cx="215874" cy="281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sz="3700" b="0">
                <a:latin typeface="Helvetica"/>
                <a:ea typeface="Helvetica"/>
                <a:cs typeface="Helvetica"/>
                <a:sym typeface="Helvetica"/>
              </a:defRPr>
            </a:lvl1pPr>
          </a:lstStyle>
          <a:p>
            <a:r>
              <a:rPr sz="1951"/>
              <a:t>3.</a:t>
            </a:r>
          </a:p>
        </p:txBody>
      </p:sp>
      <p:sp>
        <p:nvSpPr>
          <p:cNvPr id="241" name="Line"/>
          <p:cNvSpPr/>
          <p:nvPr/>
        </p:nvSpPr>
        <p:spPr>
          <a:xfrm>
            <a:off x="3754558" y="2379012"/>
            <a:ext cx="1831398" cy="1"/>
          </a:xfrm>
          <a:prstGeom prst="line">
            <a:avLst/>
          </a:prstGeom>
          <a:ln w="25400">
            <a:solidFill>
              <a:srgbClr val="000000"/>
            </a:solidFill>
            <a:miter lim="400000"/>
            <a:tailEnd type="triangle"/>
          </a:ln>
        </p:spPr>
        <p:txBody>
          <a:bodyPr lIns="26789" tIns="26789" rIns="26789" bIns="26789" anchor="ctr"/>
          <a:lstStyle/>
          <a:p>
            <a:pPr>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a:p>
        </p:txBody>
      </p:sp>
      <p:grpSp>
        <p:nvGrpSpPr>
          <p:cNvPr id="244" name="Group"/>
          <p:cNvGrpSpPr/>
          <p:nvPr/>
        </p:nvGrpSpPr>
        <p:grpSpPr>
          <a:xfrm>
            <a:off x="3722777" y="1963266"/>
            <a:ext cx="1776324" cy="267697"/>
            <a:chOff x="0" y="0"/>
            <a:chExt cx="3368435" cy="507630"/>
          </a:xfrm>
        </p:grpSpPr>
        <p:sp>
          <p:nvSpPr>
            <p:cNvPr id="242" name="Line"/>
            <p:cNvSpPr/>
            <p:nvPr/>
          </p:nvSpPr>
          <p:spPr>
            <a:xfrm flipH="1" flipV="1">
              <a:off x="0" y="507630"/>
              <a:ext cx="3368436" cy="1"/>
            </a:xfrm>
            <a:prstGeom prst="line">
              <a:avLst/>
            </a:prstGeom>
            <a:noFill/>
            <a:ln w="25400" cap="flat">
              <a:solidFill>
                <a:srgbClr val="000000"/>
              </a:solidFill>
              <a:prstDash val="solid"/>
              <a:miter lim="400000"/>
              <a:tailEnd type="triangle" w="med" len="med"/>
            </a:ln>
            <a:effectLst/>
          </p:spPr>
          <p:txBody>
            <a:bodyPr wrap="square" lIns="26789" tIns="26789" rIns="26789" bIns="26789" numCol="1" anchor="ctr">
              <a:noAutofit/>
            </a:bodyPr>
            <a:lstStyle/>
            <a:p>
              <a:pPr>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a:p>
          </p:txBody>
        </p:sp>
        <p:pic>
          <p:nvPicPr>
            <p:cNvPr id="243" name="Image" descr="Image"/>
            <p:cNvPicPr>
              <a:picLocks noChangeAspect="1"/>
            </p:cNvPicPr>
            <p:nvPr/>
          </p:nvPicPr>
          <p:blipFill>
            <a:blip r:embed="rId5"/>
            <a:stretch>
              <a:fillRect/>
            </a:stretch>
          </p:blipFill>
          <p:spPr>
            <a:xfrm>
              <a:off x="1612743" y="0"/>
              <a:ext cx="285867" cy="299479"/>
            </a:xfrm>
            <a:prstGeom prst="rect">
              <a:avLst/>
            </a:prstGeom>
            <a:ln w="12700" cap="flat">
              <a:noFill/>
              <a:miter lim="400000"/>
            </a:ln>
            <a:effectLst/>
          </p:spPr>
        </p:pic>
      </p:grpSp>
      <p:sp>
        <p:nvSpPr>
          <p:cNvPr id="245" name="Man"/>
          <p:cNvSpPr/>
          <p:nvPr/>
        </p:nvSpPr>
        <p:spPr>
          <a:xfrm>
            <a:off x="2935430" y="1802330"/>
            <a:ext cx="463475" cy="1196536"/>
          </a:xfrm>
          <a:custGeom>
            <a:avLst/>
            <a:gdLst/>
            <a:ahLst/>
            <a:cxnLst>
              <a:cxn ang="0">
                <a:pos x="wd2" y="hd2"/>
              </a:cxn>
              <a:cxn ang="5400000">
                <a:pos x="wd2" y="hd2"/>
              </a:cxn>
              <a:cxn ang="10800000">
                <a:pos x="wd2" y="hd2"/>
              </a:cxn>
              <a:cxn ang="16200000">
                <a:pos x="wd2" y="hd2"/>
              </a:cxn>
            </a:cxnLst>
            <a:rect l="0" t="0" r="r" b="b"/>
            <a:pathLst>
              <a:path w="21470" h="21502"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rgbClr val="5E5E5E"/>
          </a:solidFill>
          <a:ln w="12700">
            <a:miter lim="400000"/>
          </a:ln>
        </p:spPr>
        <p:txBody>
          <a:bodyPr lIns="26789" tIns="26789" rIns="26789" bIns="26789" anchor="ctr"/>
          <a:lstStyle/>
          <a:p>
            <a:pPr>
              <a:defRPr sz="2200" b="0">
                <a:solidFill>
                  <a:srgbClr val="FFFFFF"/>
                </a:solidFill>
                <a:latin typeface="+mn-lt"/>
                <a:ea typeface="+mn-ea"/>
                <a:cs typeface="+mn-cs"/>
                <a:sym typeface="Helvetica Neue Medium"/>
              </a:defRPr>
            </a:pPr>
            <a:endParaRPr sz="1160"/>
          </a:p>
        </p:txBody>
      </p:sp>
      <p:sp>
        <p:nvSpPr>
          <p:cNvPr id="246" name="Line"/>
          <p:cNvSpPr/>
          <p:nvPr/>
        </p:nvSpPr>
        <p:spPr>
          <a:xfrm>
            <a:off x="3577662" y="2420177"/>
            <a:ext cx="2008293" cy="1091375"/>
          </a:xfrm>
          <a:prstGeom prst="line">
            <a:avLst/>
          </a:prstGeom>
          <a:ln w="25400">
            <a:solidFill>
              <a:srgbClr val="000000"/>
            </a:solidFill>
            <a:miter lim="400000"/>
            <a:tailEnd type="triangle"/>
          </a:ln>
        </p:spPr>
        <p:txBody>
          <a:bodyPr lIns="26789" tIns="26789" rIns="26789" bIns="26789" anchor="ctr"/>
          <a:lstStyle/>
          <a:p>
            <a:pPr>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a:p>
        </p:txBody>
      </p:sp>
      <p:grpSp>
        <p:nvGrpSpPr>
          <p:cNvPr id="249" name="Group"/>
          <p:cNvGrpSpPr/>
          <p:nvPr/>
        </p:nvGrpSpPr>
        <p:grpSpPr>
          <a:xfrm>
            <a:off x="3577663" y="2579446"/>
            <a:ext cx="1856183" cy="1024082"/>
            <a:chOff x="283828" y="-201409"/>
            <a:chExt cx="3519871" cy="1941961"/>
          </a:xfrm>
        </p:grpSpPr>
        <p:sp>
          <p:nvSpPr>
            <p:cNvPr id="247" name="Line"/>
            <p:cNvSpPr/>
            <p:nvPr/>
          </p:nvSpPr>
          <p:spPr>
            <a:xfrm flipH="1" flipV="1">
              <a:off x="283828" y="-201409"/>
              <a:ext cx="3519871" cy="1941961"/>
            </a:xfrm>
            <a:prstGeom prst="line">
              <a:avLst/>
            </a:prstGeom>
            <a:noFill/>
            <a:ln w="25400" cap="flat">
              <a:solidFill>
                <a:srgbClr val="000000"/>
              </a:solidFill>
              <a:prstDash val="solid"/>
              <a:miter lim="400000"/>
              <a:tailEnd type="triangle" w="med" len="med"/>
            </a:ln>
            <a:effectLst/>
          </p:spPr>
          <p:txBody>
            <a:bodyPr wrap="square" lIns="26789" tIns="26789" rIns="26789" bIns="26789" numCol="1" anchor="ctr">
              <a:noAutofit/>
            </a:bodyPr>
            <a:lstStyle/>
            <a:p>
              <a:pPr>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a:p>
          </p:txBody>
        </p:sp>
        <p:pic>
          <p:nvPicPr>
            <p:cNvPr id="248" name="Image" descr="Image"/>
            <p:cNvPicPr>
              <a:picLocks noChangeAspect="1"/>
            </p:cNvPicPr>
            <p:nvPr/>
          </p:nvPicPr>
          <p:blipFill>
            <a:blip r:embed="rId6"/>
            <a:stretch>
              <a:fillRect/>
            </a:stretch>
          </p:blipFill>
          <p:spPr>
            <a:xfrm>
              <a:off x="2094722" y="1317883"/>
              <a:ext cx="314060" cy="314060"/>
            </a:xfrm>
            <a:prstGeom prst="rect">
              <a:avLst/>
            </a:prstGeom>
            <a:ln w="12700" cap="flat">
              <a:noFill/>
              <a:miter lim="400000"/>
            </a:ln>
            <a:effectLst/>
          </p:spPr>
        </p:pic>
      </p:grpSp>
      <p:sp>
        <p:nvSpPr>
          <p:cNvPr id="2" name="TextBox 1">
            <a:extLst>
              <a:ext uri="{FF2B5EF4-FFF2-40B4-BE49-F238E27FC236}">
                <a16:creationId xmlns:a16="http://schemas.microsoft.com/office/drawing/2014/main" id="{8D8AD449-B52D-DA46-B722-DE5B606DC2CD}"/>
              </a:ext>
            </a:extLst>
          </p:cNvPr>
          <p:cNvSpPr txBox="1"/>
          <p:nvPr/>
        </p:nvSpPr>
        <p:spPr>
          <a:xfrm>
            <a:off x="1344834" y="271419"/>
            <a:ext cx="3193503" cy="461665"/>
          </a:xfrm>
          <a:prstGeom prst="rect">
            <a:avLst/>
          </a:prstGeom>
          <a:noFill/>
        </p:spPr>
        <p:txBody>
          <a:bodyPr wrap="none" rtlCol="0">
            <a:spAutoFit/>
          </a:bodyPr>
          <a:lstStyle/>
          <a:p>
            <a:r>
              <a:rPr lang="en-US" sz="2400" b="1" dirty="0">
                <a:solidFill>
                  <a:schemeClr val="bg2">
                    <a:lumMod val="75000"/>
                  </a:schemeClr>
                </a:solidFill>
                <a:latin typeface="Arial" panose="020B0604020202020204" pitchFamily="34" charset="0"/>
                <a:cs typeface="Arial" panose="020B0604020202020204" pitchFamily="34" charset="0"/>
              </a:rPr>
              <a:t>Multi-Armed Bandits</a:t>
            </a:r>
          </a:p>
        </p:txBody>
      </p:sp>
    </p:spTree>
    <p:extLst>
      <p:ext uri="{BB962C8B-B14F-4D97-AF65-F5344CB8AC3E}">
        <p14:creationId xmlns:p14="http://schemas.microsoft.com/office/powerpoint/2010/main" val="3590534430"/>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iterate>
                                    <p:tmAbs val="0"/>
                                  </p:iterate>
                                  <p:childTnLst>
                                    <p:set>
                                      <p:cBhvr>
                                        <p:cTn id="14" fill="hold">
                                          <p:stCondLst>
                                            <p:cond delay="0"/>
                                          </p:stCondLst>
                                        </p:cTn>
                                        <p:tgtEl>
                                          <p:spTgt spid="241"/>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grpId="1" nodeType="afterEffect">
                                  <p:stCondLst>
                                    <p:cond delay="0"/>
                                  </p:stCondLst>
                                  <p:iterate>
                                    <p:tmAbs val="0"/>
                                  </p:iterate>
                                  <p:childTnLst>
                                    <p:set>
                                      <p:cBhvr>
                                        <p:cTn id="17" fill="hold">
                                          <p:stCondLst>
                                            <p:cond delay="0"/>
                                          </p:stCondLst>
                                        </p:cTn>
                                        <p:tgtEl>
                                          <p:spTgt spid="24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p:tmAbs val="0"/>
                                  </p:iterate>
                                  <p:childTnLst>
                                    <p:set>
                                      <p:cBhvr>
                                        <p:cTn id="21" fill="hold"/>
                                        <p:tgtEl>
                                          <p:spTgt spid="24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iterate>
                                    <p:tmAbs val="0"/>
                                  </p:iterate>
                                  <p:childTnLst>
                                    <p:set>
                                      <p:cBhvr>
                                        <p:cTn id="25" fill="hold"/>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animBg="1" advAuto="0"/>
      <p:bldP spid="241" grpId="1" animBg="1" advAuto="0"/>
      <p:bldP spid="244" grpId="0" animBg="1" advAuto="0"/>
      <p:bldP spid="244" grpId="1" animBg="1" advAuto="0"/>
      <p:bldP spid="246" grpId="0" animBg="1" advAuto="0"/>
      <p:bldP spid="249"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MABs offer a natural platform to understand exploration / exploitation trade-offs."/>
          <p:cNvSpPr txBox="1"/>
          <p:nvPr/>
        </p:nvSpPr>
        <p:spPr>
          <a:xfrm>
            <a:off x="1157161" y="1016345"/>
            <a:ext cx="6447971" cy="508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lgn="l">
              <a:defRPr sz="2800"/>
            </a:lvl1pPr>
          </a:lstStyle>
          <a:p>
            <a:pPr marL="285750" indent="-285750">
              <a:buFont typeface="Arial" panose="020B0604020202020204" pitchFamily="34" charset="0"/>
              <a:buChar char="•"/>
            </a:pPr>
            <a:r>
              <a:rPr lang="en-US" sz="1476" dirty="0"/>
              <a:t>Maintain an upper confidence bound on reward values</a:t>
            </a:r>
          </a:p>
          <a:p>
            <a:pPr marL="285750" indent="-285750">
              <a:buFont typeface="Arial" panose="020B0604020202020204" pitchFamily="34" charset="0"/>
              <a:buChar char="•"/>
            </a:pPr>
            <a:r>
              <a:rPr lang="en-US" sz="1476" dirty="0"/>
              <a:t>Pick the arm with the largest upper confidence bound</a:t>
            </a:r>
            <a:endParaRPr sz="1476" dirty="0"/>
          </a:p>
        </p:txBody>
      </p:sp>
      <p:pic>
        <p:nvPicPr>
          <p:cNvPr id="235" name="unknown.png" descr="unknown.png"/>
          <p:cNvPicPr>
            <a:picLocks noChangeAspect="1"/>
          </p:cNvPicPr>
          <p:nvPr/>
        </p:nvPicPr>
        <p:blipFill>
          <a:blip r:embed="rId2"/>
          <a:stretch>
            <a:fillRect/>
          </a:stretch>
        </p:blipFill>
        <p:spPr>
          <a:xfrm>
            <a:off x="5743116" y="1705039"/>
            <a:ext cx="853918" cy="941705"/>
          </a:xfrm>
          <a:prstGeom prst="rect">
            <a:avLst/>
          </a:prstGeom>
          <a:ln w="12700">
            <a:miter lim="400000"/>
          </a:ln>
        </p:spPr>
      </p:pic>
      <p:pic>
        <p:nvPicPr>
          <p:cNvPr id="236" name="Image" descr="Image"/>
          <p:cNvPicPr>
            <a:picLocks noChangeAspect="1"/>
          </p:cNvPicPr>
          <p:nvPr/>
        </p:nvPicPr>
        <p:blipFill>
          <a:blip r:embed="rId3"/>
          <a:stretch>
            <a:fillRect/>
          </a:stretch>
        </p:blipFill>
        <p:spPr>
          <a:xfrm>
            <a:off x="5699223" y="2804973"/>
            <a:ext cx="941704" cy="941704"/>
          </a:xfrm>
          <a:prstGeom prst="rect">
            <a:avLst/>
          </a:prstGeom>
          <a:ln w="12700">
            <a:miter lim="400000"/>
          </a:ln>
        </p:spPr>
      </p:pic>
      <p:pic>
        <p:nvPicPr>
          <p:cNvPr id="237" name="Image" descr="Image"/>
          <p:cNvPicPr>
            <a:picLocks noChangeAspect="1"/>
          </p:cNvPicPr>
          <p:nvPr/>
        </p:nvPicPr>
        <p:blipFill>
          <a:blip r:embed="rId4"/>
          <a:stretch>
            <a:fillRect/>
          </a:stretch>
        </p:blipFill>
        <p:spPr>
          <a:xfrm>
            <a:off x="5673889" y="3848914"/>
            <a:ext cx="1210078" cy="1018666"/>
          </a:xfrm>
          <a:prstGeom prst="rect">
            <a:avLst/>
          </a:prstGeom>
          <a:ln w="12700">
            <a:miter lim="400000"/>
          </a:ln>
        </p:spPr>
      </p:pic>
      <p:sp>
        <p:nvSpPr>
          <p:cNvPr id="238" name="1."/>
          <p:cNvSpPr txBox="1"/>
          <p:nvPr/>
        </p:nvSpPr>
        <p:spPr>
          <a:xfrm>
            <a:off x="5612605" y="2191368"/>
            <a:ext cx="215874" cy="281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sz="3700" b="0">
                <a:latin typeface="Helvetica"/>
                <a:ea typeface="Helvetica"/>
                <a:cs typeface="Helvetica"/>
                <a:sym typeface="Helvetica"/>
              </a:defRPr>
            </a:lvl1pPr>
          </a:lstStyle>
          <a:p>
            <a:r>
              <a:rPr sz="1951" dirty="0"/>
              <a:t>1</a:t>
            </a:r>
          </a:p>
        </p:txBody>
      </p:sp>
      <p:sp>
        <p:nvSpPr>
          <p:cNvPr id="239" name="2."/>
          <p:cNvSpPr txBox="1"/>
          <p:nvPr/>
        </p:nvSpPr>
        <p:spPr>
          <a:xfrm>
            <a:off x="5612605" y="3468903"/>
            <a:ext cx="215874" cy="281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sz="3700" b="0">
                <a:latin typeface="Helvetica"/>
                <a:ea typeface="Helvetica"/>
                <a:cs typeface="Helvetica"/>
                <a:sym typeface="Helvetica"/>
              </a:defRPr>
            </a:lvl1pPr>
          </a:lstStyle>
          <a:p>
            <a:r>
              <a:rPr sz="1951" dirty="0"/>
              <a:t>2</a:t>
            </a:r>
          </a:p>
        </p:txBody>
      </p:sp>
      <p:sp>
        <p:nvSpPr>
          <p:cNvPr id="240" name="3."/>
          <p:cNvSpPr txBox="1"/>
          <p:nvPr/>
        </p:nvSpPr>
        <p:spPr>
          <a:xfrm>
            <a:off x="5612605" y="4405144"/>
            <a:ext cx="215874" cy="281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sz="3700" b="0">
                <a:latin typeface="Helvetica"/>
                <a:ea typeface="Helvetica"/>
                <a:cs typeface="Helvetica"/>
                <a:sym typeface="Helvetica"/>
              </a:defRPr>
            </a:lvl1pPr>
          </a:lstStyle>
          <a:p>
            <a:r>
              <a:rPr sz="1951"/>
              <a:t>3.</a:t>
            </a:r>
          </a:p>
        </p:txBody>
      </p:sp>
      <p:sp>
        <p:nvSpPr>
          <p:cNvPr id="245" name="Man"/>
          <p:cNvSpPr/>
          <p:nvPr/>
        </p:nvSpPr>
        <p:spPr>
          <a:xfrm>
            <a:off x="2935430" y="1802330"/>
            <a:ext cx="463475" cy="1196536"/>
          </a:xfrm>
          <a:custGeom>
            <a:avLst/>
            <a:gdLst/>
            <a:ahLst/>
            <a:cxnLst>
              <a:cxn ang="0">
                <a:pos x="wd2" y="hd2"/>
              </a:cxn>
              <a:cxn ang="5400000">
                <a:pos x="wd2" y="hd2"/>
              </a:cxn>
              <a:cxn ang="10800000">
                <a:pos x="wd2" y="hd2"/>
              </a:cxn>
              <a:cxn ang="16200000">
                <a:pos x="wd2" y="hd2"/>
              </a:cxn>
            </a:cxnLst>
            <a:rect l="0" t="0" r="r" b="b"/>
            <a:pathLst>
              <a:path w="21470" h="21502"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rgbClr val="5E5E5E"/>
          </a:solidFill>
          <a:ln w="12700">
            <a:miter lim="400000"/>
          </a:ln>
        </p:spPr>
        <p:txBody>
          <a:bodyPr lIns="26789" tIns="26789" rIns="26789" bIns="26789" anchor="ctr"/>
          <a:lstStyle/>
          <a:p>
            <a:pPr>
              <a:defRPr sz="2200" b="0">
                <a:solidFill>
                  <a:srgbClr val="FFFFFF"/>
                </a:solidFill>
                <a:latin typeface="+mn-lt"/>
                <a:ea typeface="+mn-ea"/>
                <a:cs typeface="+mn-cs"/>
                <a:sym typeface="Helvetica Neue Medium"/>
              </a:defRPr>
            </a:pPr>
            <a:endParaRPr sz="1160"/>
          </a:p>
        </p:txBody>
      </p:sp>
      <p:cxnSp>
        <p:nvCxnSpPr>
          <p:cNvPr id="4" name="Straight Connector 3">
            <a:extLst>
              <a:ext uri="{FF2B5EF4-FFF2-40B4-BE49-F238E27FC236}">
                <a16:creationId xmlns:a16="http://schemas.microsoft.com/office/drawing/2014/main" id="{4F3957C5-9B48-4342-BB5A-A90B2409B1F8}"/>
              </a:ext>
            </a:extLst>
          </p:cNvPr>
          <p:cNvCxnSpPr>
            <a:cxnSpLocks/>
          </p:cNvCxnSpPr>
          <p:nvPr/>
        </p:nvCxnSpPr>
        <p:spPr>
          <a:xfrm>
            <a:off x="7857893" y="2231682"/>
            <a:ext cx="56499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0AD605C-EB4E-1548-BD24-F9676F00D9E3}"/>
              </a:ext>
            </a:extLst>
          </p:cNvPr>
          <p:cNvCxnSpPr>
            <a:cxnSpLocks/>
          </p:cNvCxnSpPr>
          <p:nvPr/>
        </p:nvCxnSpPr>
        <p:spPr>
          <a:xfrm>
            <a:off x="7081025" y="3230610"/>
            <a:ext cx="16795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36FA4C0-3E54-A34D-A104-08A2535C98D5}"/>
              </a:ext>
            </a:extLst>
          </p:cNvPr>
          <p:cNvCxnSpPr>
            <a:cxnSpLocks/>
          </p:cNvCxnSpPr>
          <p:nvPr/>
        </p:nvCxnSpPr>
        <p:spPr>
          <a:xfrm>
            <a:off x="7199971" y="4319712"/>
            <a:ext cx="94041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062C7520-88B3-584C-BF6F-64A7E8A003C3}"/>
              </a:ext>
            </a:extLst>
          </p:cNvPr>
          <p:cNvCxnSpPr/>
          <p:nvPr/>
        </p:nvCxnSpPr>
        <p:spPr>
          <a:xfrm>
            <a:off x="7857893" y="2110044"/>
            <a:ext cx="0" cy="257817"/>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48E61A1-D0A7-8C47-9C7C-A43920F555E7}"/>
              </a:ext>
            </a:extLst>
          </p:cNvPr>
          <p:cNvCxnSpPr/>
          <p:nvPr/>
        </p:nvCxnSpPr>
        <p:spPr>
          <a:xfrm>
            <a:off x="8426606" y="2110044"/>
            <a:ext cx="0" cy="257817"/>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7C2871D-57AC-5C41-B530-CE5700818A86}"/>
              </a:ext>
            </a:extLst>
          </p:cNvPr>
          <p:cNvCxnSpPr/>
          <p:nvPr/>
        </p:nvCxnSpPr>
        <p:spPr>
          <a:xfrm>
            <a:off x="7081025" y="3101701"/>
            <a:ext cx="0" cy="257817"/>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5885C4E-973C-F84A-A5AC-A34E33D7ABCF}"/>
              </a:ext>
            </a:extLst>
          </p:cNvPr>
          <p:cNvCxnSpPr/>
          <p:nvPr/>
        </p:nvCxnSpPr>
        <p:spPr>
          <a:xfrm>
            <a:off x="7199971" y="4166058"/>
            <a:ext cx="0" cy="25781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26E64621-CDEF-AC40-9019-C4C0BE3F0767}"/>
              </a:ext>
            </a:extLst>
          </p:cNvPr>
          <p:cNvCxnSpPr/>
          <p:nvPr/>
        </p:nvCxnSpPr>
        <p:spPr>
          <a:xfrm>
            <a:off x="8144107" y="4190803"/>
            <a:ext cx="0" cy="257817"/>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70A9699C-30C2-954B-BD61-804DA86B4E48}"/>
              </a:ext>
            </a:extLst>
          </p:cNvPr>
          <p:cNvCxnSpPr/>
          <p:nvPr/>
        </p:nvCxnSpPr>
        <p:spPr>
          <a:xfrm>
            <a:off x="8760563" y="3101701"/>
            <a:ext cx="0" cy="257817"/>
          </a:xfrm>
          <a:prstGeom prst="line">
            <a:avLst/>
          </a:prstGeom>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548DAF38-C8C4-8C4D-ABAF-EBC6A18AB2BA}"/>
              </a:ext>
            </a:extLst>
          </p:cNvPr>
          <p:cNvSpPr txBox="1"/>
          <p:nvPr/>
        </p:nvSpPr>
        <p:spPr>
          <a:xfrm>
            <a:off x="1166452" y="205398"/>
            <a:ext cx="7154523" cy="507831"/>
          </a:xfrm>
          <a:prstGeom prst="rect">
            <a:avLst/>
          </a:prstGeom>
          <a:noFill/>
        </p:spPr>
        <p:txBody>
          <a:bodyPr wrap="none" rtlCol="0">
            <a:spAutoFit/>
          </a:bodyPr>
          <a:lstStyle/>
          <a:p>
            <a:r>
              <a:rPr lang="en-US" sz="2700" b="1" dirty="0">
                <a:solidFill>
                  <a:schemeClr val="bg2">
                    <a:lumMod val="75000"/>
                  </a:schemeClr>
                </a:solidFill>
                <a:latin typeface="Arial" panose="020B0604020202020204" pitchFamily="34" charset="0"/>
                <a:cs typeface="Arial" panose="020B0604020202020204" pitchFamily="34" charset="0"/>
              </a:rPr>
              <a:t>Upper Confidence Bound (UCB) Algorithm</a:t>
            </a:r>
          </a:p>
        </p:txBody>
      </p:sp>
    </p:spTree>
    <p:extLst>
      <p:ext uri="{BB962C8B-B14F-4D97-AF65-F5344CB8AC3E}">
        <p14:creationId xmlns:p14="http://schemas.microsoft.com/office/powerpoint/2010/main" val="1885223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MABs offer a natural platform to understand exploration / exploitation trade-offs."/>
          <p:cNvSpPr txBox="1"/>
          <p:nvPr/>
        </p:nvSpPr>
        <p:spPr>
          <a:xfrm>
            <a:off x="1157161" y="1016345"/>
            <a:ext cx="6447971" cy="508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lgn="l">
              <a:defRPr sz="2800"/>
            </a:lvl1pPr>
          </a:lstStyle>
          <a:p>
            <a:pPr marL="285750" indent="-285750">
              <a:buFont typeface="Arial" panose="020B0604020202020204" pitchFamily="34" charset="0"/>
              <a:buChar char="•"/>
            </a:pPr>
            <a:r>
              <a:rPr lang="en-US" sz="1476" dirty="0"/>
              <a:t>Maintain an upper confidence bound on reward values</a:t>
            </a:r>
          </a:p>
          <a:p>
            <a:pPr marL="285750" indent="-285750">
              <a:buFont typeface="Arial" panose="020B0604020202020204" pitchFamily="34" charset="0"/>
              <a:buChar char="•"/>
            </a:pPr>
            <a:r>
              <a:rPr lang="en-US" sz="1476" dirty="0"/>
              <a:t>Pick the arm with the largest upper confidence bound</a:t>
            </a:r>
            <a:endParaRPr sz="1476" dirty="0"/>
          </a:p>
        </p:txBody>
      </p:sp>
      <p:pic>
        <p:nvPicPr>
          <p:cNvPr id="235" name="unknown.png" descr="unknown.png"/>
          <p:cNvPicPr>
            <a:picLocks noChangeAspect="1"/>
          </p:cNvPicPr>
          <p:nvPr/>
        </p:nvPicPr>
        <p:blipFill>
          <a:blip r:embed="rId2"/>
          <a:stretch>
            <a:fillRect/>
          </a:stretch>
        </p:blipFill>
        <p:spPr>
          <a:xfrm>
            <a:off x="5743116" y="1705039"/>
            <a:ext cx="853918" cy="941705"/>
          </a:xfrm>
          <a:prstGeom prst="rect">
            <a:avLst/>
          </a:prstGeom>
          <a:ln w="12700">
            <a:miter lim="400000"/>
          </a:ln>
        </p:spPr>
      </p:pic>
      <p:pic>
        <p:nvPicPr>
          <p:cNvPr id="236" name="Image" descr="Image"/>
          <p:cNvPicPr>
            <a:picLocks noChangeAspect="1"/>
          </p:cNvPicPr>
          <p:nvPr/>
        </p:nvPicPr>
        <p:blipFill>
          <a:blip r:embed="rId3"/>
          <a:stretch>
            <a:fillRect/>
          </a:stretch>
        </p:blipFill>
        <p:spPr>
          <a:xfrm>
            <a:off x="5699223" y="2804973"/>
            <a:ext cx="941704" cy="941704"/>
          </a:xfrm>
          <a:prstGeom prst="rect">
            <a:avLst/>
          </a:prstGeom>
          <a:ln w="12700">
            <a:miter lim="400000"/>
          </a:ln>
        </p:spPr>
      </p:pic>
      <p:pic>
        <p:nvPicPr>
          <p:cNvPr id="237" name="Image" descr="Image"/>
          <p:cNvPicPr>
            <a:picLocks noChangeAspect="1"/>
          </p:cNvPicPr>
          <p:nvPr/>
        </p:nvPicPr>
        <p:blipFill>
          <a:blip r:embed="rId4"/>
          <a:stretch>
            <a:fillRect/>
          </a:stretch>
        </p:blipFill>
        <p:spPr>
          <a:xfrm>
            <a:off x="5673889" y="3848914"/>
            <a:ext cx="1210078" cy="1018666"/>
          </a:xfrm>
          <a:prstGeom prst="rect">
            <a:avLst/>
          </a:prstGeom>
          <a:ln w="12700">
            <a:miter lim="400000"/>
          </a:ln>
        </p:spPr>
      </p:pic>
      <p:sp>
        <p:nvSpPr>
          <p:cNvPr id="238" name="1."/>
          <p:cNvSpPr txBox="1"/>
          <p:nvPr/>
        </p:nvSpPr>
        <p:spPr>
          <a:xfrm>
            <a:off x="5612605" y="2191368"/>
            <a:ext cx="215874" cy="281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sz="3700" b="0">
                <a:latin typeface="Helvetica"/>
                <a:ea typeface="Helvetica"/>
                <a:cs typeface="Helvetica"/>
                <a:sym typeface="Helvetica"/>
              </a:defRPr>
            </a:lvl1pPr>
          </a:lstStyle>
          <a:p>
            <a:r>
              <a:rPr sz="1951" dirty="0"/>
              <a:t>1</a:t>
            </a:r>
          </a:p>
        </p:txBody>
      </p:sp>
      <p:sp>
        <p:nvSpPr>
          <p:cNvPr id="239" name="2."/>
          <p:cNvSpPr txBox="1"/>
          <p:nvPr/>
        </p:nvSpPr>
        <p:spPr>
          <a:xfrm>
            <a:off x="5612605" y="3468903"/>
            <a:ext cx="215874" cy="281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sz="3700" b="0">
                <a:latin typeface="Helvetica"/>
                <a:ea typeface="Helvetica"/>
                <a:cs typeface="Helvetica"/>
                <a:sym typeface="Helvetica"/>
              </a:defRPr>
            </a:lvl1pPr>
          </a:lstStyle>
          <a:p>
            <a:r>
              <a:rPr sz="1951" dirty="0"/>
              <a:t>2</a:t>
            </a:r>
          </a:p>
        </p:txBody>
      </p:sp>
      <p:sp>
        <p:nvSpPr>
          <p:cNvPr id="240" name="3."/>
          <p:cNvSpPr txBox="1"/>
          <p:nvPr/>
        </p:nvSpPr>
        <p:spPr>
          <a:xfrm>
            <a:off x="5612605" y="4405144"/>
            <a:ext cx="215874" cy="281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sz="3700" b="0">
                <a:latin typeface="Helvetica"/>
                <a:ea typeface="Helvetica"/>
                <a:cs typeface="Helvetica"/>
                <a:sym typeface="Helvetica"/>
              </a:defRPr>
            </a:lvl1pPr>
          </a:lstStyle>
          <a:p>
            <a:r>
              <a:rPr sz="1951"/>
              <a:t>3.</a:t>
            </a:r>
          </a:p>
        </p:txBody>
      </p:sp>
      <p:sp>
        <p:nvSpPr>
          <p:cNvPr id="245" name="Man"/>
          <p:cNvSpPr/>
          <p:nvPr/>
        </p:nvSpPr>
        <p:spPr>
          <a:xfrm>
            <a:off x="2935430" y="1802330"/>
            <a:ext cx="463475" cy="1196536"/>
          </a:xfrm>
          <a:custGeom>
            <a:avLst/>
            <a:gdLst/>
            <a:ahLst/>
            <a:cxnLst>
              <a:cxn ang="0">
                <a:pos x="wd2" y="hd2"/>
              </a:cxn>
              <a:cxn ang="5400000">
                <a:pos x="wd2" y="hd2"/>
              </a:cxn>
              <a:cxn ang="10800000">
                <a:pos x="wd2" y="hd2"/>
              </a:cxn>
              <a:cxn ang="16200000">
                <a:pos x="wd2" y="hd2"/>
              </a:cxn>
            </a:cxnLst>
            <a:rect l="0" t="0" r="r" b="b"/>
            <a:pathLst>
              <a:path w="21470" h="21502"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rgbClr val="5E5E5E"/>
          </a:solidFill>
          <a:ln w="12700">
            <a:miter lim="400000"/>
          </a:ln>
        </p:spPr>
        <p:txBody>
          <a:bodyPr lIns="26789" tIns="26789" rIns="26789" bIns="26789" anchor="ctr"/>
          <a:lstStyle/>
          <a:p>
            <a:pPr>
              <a:defRPr sz="2200" b="0">
                <a:solidFill>
                  <a:srgbClr val="FFFFFF"/>
                </a:solidFill>
                <a:latin typeface="+mn-lt"/>
                <a:ea typeface="+mn-ea"/>
                <a:cs typeface="+mn-cs"/>
                <a:sym typeface="Helvetica Neue Medium"/>
              </a:defRPr>
            </a:pPr>
            <a:endParaRPr sz="1160"/>
          </a:p>
        </p:txBody>
      </p:sp>
      <p:cxnSp>
        <p:nvCxnSpPr>
          <p:cNvPr id="4" name="Straight Connector 3">
            <a:extLst>
              <a:ext uri="{FF2B5EF4-FFF2-40B4-BE49-F238E27FC236}">
                <a16:creationId xmlns:a16="http://schemas.microsoft.com/office/drawing/2014/main" id="{4F3957C5-9B48-4342-BB5A-A90B2409B1F8}"/>
              </a:ext>
            </a:extLst>
          </p:cNvPr>
          <p:cNvCxnSpPr>
            <a:cxnSpLocks/>
          </p:cNvCxnSpPr>
          <p:nvPr/>
        </p:nvCxnSpPr>
        <p:spPr>
          <a:xfrm>
            <a:off x="7857893" y="2231682"/>
            <a:ext cx="56499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0AD605C-EB4E-1548-BD24-F9676F00D9E3}"/>
              </a:ext>
            </a:extLst>
          </p:cNvPr>
          <p:cNvCxnSpPr>
            <a:cxnSpLocks/>
          </p:cNvCxnSpPr>
          <p:nvPr/>
        </p:nvCxnSpPr>
        <p:spPr>
          <a:xfrm>
            <a:off x="7081025" y="3230610"/>
            <a:ext cx="16795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36FA4C0-3E54-A34D-A104-08A2535C98D5}"/>
              </a:ext>
            </a:extLst>
          </p:cNvPr>
          <p:cNvCxnSpPr>
            <a:cxnSpLocks/>
          </p:cNvCxnSpPr>
          <p:nvPr/>
        </p:nvCxnSpPr>
        <p:spPr>
          <a:xfrm>
            <a:off x="7199971" y="4319712"/>
            <a:ext cx="94041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062C7520-88B3-584C-BF6F-64A7E8A003C3}"/>
              </a:ext>
            </a:extLst>
          </p:cNvPr>
          <p:cNvCxnSpPr/>
          <p:nvPr/>
        </p:nvCxnSpPr>
        <p:spPr>
          <a:xfrm>
            <a:off x="7857893" y="2110044"/>
            <a:ext cx="0" cy="257817"/>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48E61A1-D0A7-8C47-9C7C-A43920F555E7}"/>
              </a:ext>
            </a:extLst>
          </p:cNvPr>
          <p:cNvCxnSpPr/>
          <p:nvPr/>
        </p:nvCxnSpPr>
        <p:spPr>
          <a:xfrm>
            <a:off x="8426606" y="2110044"/>
            <a:ext cx="0" cy="257817"/>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7C2871D-57AC-5C41-B530-CE5700818A86}"/>
              </a:ext>
            </a:extLst>
          </p:cNvPr>
          <p:cNvCxnSpPr/>
          <p:nvPr/>
        </p:nvCxnSpPr>
        <p:spPr>
          <a:xfrm>
            <a:off x="7081025" y="3101701"/>
            <a:ext cx="0" cy="257817"/>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5885C4E-973C-F84A-A5AC-A34E33D7ABCF}"/>
              </a:ext>
            </a:extLst>
          </p:cNvPr>
          <p:cNvCxnSpPr/>
          <p:nvPr/>
        </p:nvCxnSpPr>
        <p:spPr>
          <a:xfrm>
            <a:off x="7199971" y="4166058"/>
            <a:ext cx="0" cy="25781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26E64621-CDEF-AC40-9019-C4C0BE3F0767}"/>
              </a:ext>
            </a:extLst>
          </p:cNvPr>
          <p:cNvCxnSpPr/>
          <p:nvPr/>
        </p:nvCxnSpPr>
        <p:spPr>
          <a:xfrm>
            <a:off x="8144107" y="4190803"/>
            <a:ext cx="0" cy="257817"/>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70A9699C-30C2-954B-BD61-804DA86B4E48}"/>
              </a:ext>
            </a:extLst>
          </p:cNvPr>
          <p:cNvCxnSpPr/>
          <p:nvPr/>
        </p:nvCxnSpPr>
        <p:spPr>
          <a:xfrm>
            <a:off x="8760563" y="3101701"/>
            <a:ext cx="0" cy="257817"/>
          </a:xfrm>
          <a:prstGeom prst="line">
            <a:avLst/>
          </a:prstGeom>
        </p:spPr>
        <p:style>
          <a:lnRef idx="2">
            <a:schemeClr val="accent1"/>
          </a:lnRef>
          <a:fillRef idx="0">
            <a:schemeClr val="accent1"/>
          </a:fillRef>
          <a:effectRef idx="1">
            <a:schemeClr val="accent1"/>
          </a:effectRef>
          <a:fontRef idx="minor">
            <a:schemeClr val="tx1"/>
          </a:fontRef>
        </p:style>
      </p:cxnSp>
      <p:sp>
        <p:nvSpPr>
          <p:cNvPr id="3" name="5-Point Star 2">
            <a:extLst>
              <a:ext uri="{FF2B5EF4-FFF2-40B4-BE49-F238E27FC236}">
                <a16:creationId xmlns:a16="http://schemas.microsoft.com/office/drawing/2014/main" id="{1D18A8AA-6098-A243-808E-D6127097BD47}"/>
              </a:ext>
            </a:extLst>
          </p:cNvPr>
          <p:cNvSpPr/>
          <p:nvPr/>
        </p:nvSpPr>
        <p:spPr>
          <a:xfrm>
            <a:off x="8523412" y="2781399"/>
            <a:ext cx="474302" cy="342444"/>
          </a:xfrm>
          <a:prstGeom prst="star5">
            <a:avLst/>
          </a:prstGeom>
          <a:solidFill>
            <a:srgbClr val="8FC2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48DAF38-C8C4-8C4D-ABAF-EBC6A18AB2BA}"/>
              </a:ext>
            </a:extLst>
          </p:cNvPr>
          <p:cNvSpPr txBox="1"/>
          <p:nvPr/>
        </p:nvSpPr>
        <p:spPr>
          <a:xfrm>
            <a:off x="1166452" y="205398"/>
            <a:ext cx="7154523" cy="507831"/>
          </a:xfrm>
          <a:prstGeom prst="rect">
            <a:avLst/>
          </a:prstGeom>
          <a:noFill/>
        </p:spPr>
        <p:txBody>
          <a:bodyPr wrap="none" rtlCol="0">
            <a:spAutoFit/>
          </a:bodyPr>
          <a:lstStyle/>
          <a:p>
            <a:r>
              <a:rPr lang="en-US" sz="2700" b="1" dirty="0">
                <a:solidFill>
                  <a:schemeClr val="bg2">
                    <a:lumMod val="75000"/>
                  </a:schemeClr>
                </a:solidFill>
                <a:latin typeface="Arial" panose="020B0604020202020204" pitchFamily="34" charset="0"/>
                <a:cs typeface="Arial" panose="020B0604020202020204" pitchFamily="34" charset="0"/>
              </a:rPr>
              <a:t>Upper Confidence Bound (UCB) Algorithm</a:t>
            </a:r>
          </a:p>
        </p:txBody>
      </p:sp>
    </p:spTree>
    <p:extLst>
      <p:ext uri="{BB962C8B-B14F-4D97-AF65-F5344CB8AC3E}">
        <p14:creationId xmlns:p14="http://schemas.microsoft.com/office/powerpoint/2010/main" val="3270257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MABs offer a natural platform to understand exploration / exploitation trade-offs."/>
          <p:cNvSpPr txBox="1"/>
          <p:nvPr/>
        </p:nvSpPr>
        <p:spPr>
          <a:xfrm>
            <a:off x="1157161" y="1016345"/>
            <a:ext cx="6447971" cy="508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lgn="l">
              <a:defRPr sz="2800"/>
            </a:lvl1pPr>
          </a:lstStyle>
          <a:p>
            <a:pPr marL="285750" indent="-285750">
              <a:buFont typeface="Arial" panose="020B0604020202020204" pitchFamily="34" charset="0"/>
              <a:buChar char="•"/>
            </a:pPr>
            <a:r>
              <a:rPr lang="en-US" sz="1476" dirty="0"/>
              <a:t>Maintain an upper confidence bound on reward values</a:t>
            </a:r>
          </a:p>
          <a:p>
            <a:pPr marL="285750" indent="-285750">
              <a:buFont typeface="Arial" panose="020B0604020202020204" pitchFamily="34" charset="0"/>
              <a:buChar char="•"/>
            </a:pPr>
            <a:r>
              <a:rPr lang="en-US" sz="1476" dirty="0"/>
              <a:t>Pick the arm with the largest upper confidence bound</a:t>
            </a:r>
            <a:endParaRPr sz="1476" dirty="0"/>
          </a:p>
        </p:txBody>
      </p:sp>
      <p:pic>
        <p:nvPicPr>
          <p:cNvPr id="235" name="unknown.png" descr="unknown.png"/>
          <p:cNvPicPr>
            <a:picLocks noChangeAspect="1"/>
          </p:cNvPicPr>
          <p:nvPr/>
        </p:nvPicPr>
        <p:blipFill>
          <a:blip r:embed="rId2"/>
          <a:stretch>
            <a:fillRect/>
          </a:stretch>
        </p:blipFill>
        <p:spPr>
          <a:xfrm>
            <a:off x="5743116" y="1705039"/>
            <a:ext cx="853918" cy="941705"/>
          </a:xfrm>
          <a:prstGeom prst="rect">
            <a:avLst/>
          </a:prstGeom>
          <a:ln w="12700">
            <a:miter lim="400000"/>
          </a:ln>
        </p:spPr>
      </p:pic>
      <p:pic>
        <p:nvPicPr>
          <p:cNvPr id="236" name="Image" descr="Image"/>
          <p:cNvPicPr>
            <a:picLocks noChangeAspect="1"/>
          </p:cNvPicPr>
          <p:nvPr/>
        </p:nvPicPr>
        <p:blipFill>
          <a:blip r:embed="rId3"/>
          <a:stretch>
            <a:fillRect/>
          </a:stretch>
        </p:blipFill>
        <p:spPr>
          <a:xfrm>
            <a:off x="5699223" y="2804973"/>
            <a:ext cx="941704" cy="941704"/>
          </a:xfrm>
          <a:prstGeom prst="rect">
            <a:avLst/>
          </a:prstGeom>
          <a:ln w="12700">
            <a:miter lim="400000"/>
          </a:ln>
        </p:spPr>
      </p:pic>
      <p:pic>
        <p:nvPicPr>
          <p:cNvPr id="237" name="Image" descr="Image"/>
          <p:cNvPicPr>
            <a:picLocks noChangeAspect="1"/>
          </p:cNvPicPr>
          <p:nvPr/>
        </p:nvPicPr>
        <p:blipFill>
          <a:blip r:embed="rId4"/>
          <a:stretch>
            <a:fillRect/>
          </a:stretch>
        </p:blipFill>
        <p:spPr>
          <a:xfrm>
            <a:off x="5673889" y="3848914"/>
            <a:ext cx="1210078" cy="1018666"/>
          </a:xfrm>
          <a:prstGeom prst="rect">
            <a:avLst/>
          </a:prstGeom>
          <a:ln w="12700">
            <a:miter lim="400000"/>
          </a:ln>
        </p:spPr>
      </p:pic>
      <p:sp>
        <p:nvSpPr>
          <p:cNvPr id="238" name="1."/>
          <p:cNvSpPr txBox="1"/>
          <p:nvPr/>
        </p:nvSpPr>
        <p:spPr>
          <a:xfrm>
            <a:off x="5612605" y="2191368"/>
            <a:ext cx="215874" cy="281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sz="3700" b="0">
                <a:latin typeface="Helvetica"/>
                <a:ea typeface="Helvetica"/>
                <a:cs typeface="Helvetica"/>
                <a:sym typeface="Helvetica"/>
              </a:defRPr>
            </a:lvl1pPr>
          </a:lstStyle>
          <a:p>
            <a:r>
              <a:rPr sz="1951" dirty="0"/>
              <a:t>1</a:t>
            </a:r>
          </a:p>
        </p:txBody>
      </p:sp>
      <p:sp>
        <p:nvSpPr>
          <p:cNvPr id="239" name="2."/>
          <p:cNvSpPr txBox="1"/>
          <p:nvPr/>
        </p:nvSpPr>
        <p:spPr>
          <a:xfrm>
            <a:off x="5612605" y="3468903"/>
            <a:ext cx="215874" cy="281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sz="3700" b="0">
                <a:latin typeface="Helvetica"/>
                <a:ea typeface="Helvetica"/>
                <a:cs typeface="Helvetica"/>
                <a:sym typeface="Helvetica"/>
              </a:defRPr>
            </a:lvl1pPr>
          </a:lstStyle>
          <a:p>
            <a:r>
              <a:rPr sz="1951" dirty="0"/>
              <a:t>2</a:t>
            </a:r>
          </a:p>
        </p:txBody>
      </p:sp>
      <p:sp>
        <p:nvSpPr>
          <p:cNvPr id="240" name="3."/>
          <p:cNvSpPr txBox="1"/>
          <p:nvPr/>
        </p:nvSpPr>
        <p:spPr>
          <a:xfrm>
            <a:off x="5612605" y="4405144"/>
            <a:ext cx="215874" cy="281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sz="3700" b="0">
                <a:latin typeface="Helvetica"/>
                <a:ea typeface="Helvetica"/>
                <a:cs typeface="Helvetica"/>
                <a:sym typeface="Helvetica"/>
              </a:defRPr>
            </a:lvl1pPr>
          </a:lstStyle>
          <a:p>
            <a:r>
              <a:rPr sz="1951"/>
              <a:t>3.</a:t>
            </a:r>
          </a:p>
        </p:txBody>
      </p:sp>
      <p:sp>
        <p:nvSpPr>
          <p:cNvPr id="245" name="Man"/>
          <p:cNvSpPr/>
          <p:nvPr/>
        </p:nvSpPr>
        <p:spPr>
          <a:xfrm>
            <a:off x="2935430" y="1802330"/>
            <a:ext cx="463475" cy="1196536"/>
          </a:xfrm>
          <a:custGeom>
            <a:avLst/>
            <a:gdLst/>
            <a:ahLst/>
            <a:cxnLst>
              <a:cxn ang="0">
                <a:pos x="wd2" y="hd2"/>
              </a:cxn>
              <a:cxn ang="5400000">
                <a:pos x="wd2" y="hd2"/>
              </a:cxn>
              <a:cxn ang="10800000">
                <a:pos x="wd2" y="hd2"/>
              </a:cxn>
              <a:cxn ang="16200000">
                <a:pos x="wd2" y="hd2"/>
              </a:cxn>
            </a:cxnLst>
            <a:rect l="0" t="0" r="r" b="b"/>
            <a:pathLst>
              <a:path w="21470" h="21502"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rgbClr val="5E5E5E"/>
          </a:solidFill>
          <a:ln w="12700">
            <a:miter lim="400000"/>
          </a:ln>
        </p:spPr>
        <p:txBody>
          <a:bodyPr lIns="26789" tIns="26789" rIns="26789" bIns="26789" anchor="ctr"/>
          <a:lstStyle/>
          <a:p>
            <a:pPr>
              <a:defRPr sz="2200" b="0">
                <a:solidFill>
                  <a:srgbClr val="FFFFFF"/>
                </a:solidFill>
                <a:latin typeface="+mn-lt"/>
                <a:ea typeface="+mn-ea"/>
                <a:cs typeface="+mn-cs"/>
                <a:sym typeface="Helvetica Neue Medium"/>
              </a:defRPr>
            </a:pPr>
            <a:endParaRPr sz="1160"/>
          </a:p>
        </p:txBody>
      </p:sp>
      <p:sp>
        <p:nvSpPr>
          <p:cNvPr id="246" name="Line"/>
          <p:cNvSpPr/>
          <p:nvPr/>
        </p:nvSpPr>
        <p:spPr>
          <a:xfrm>
            <a:off x="3577662" y="2420177"/>
            <a:ext cx="2008293" cy="1091375"/>
          </a:xfrm>
          <a:prstGeom prst="line">
            <a:avLst/>
          </a:prstGeom>
          <a:ln w="25400">
            <a:solidFill>
              <a:srgbClr val="000000"/>
            </a:solidFill>
            <a:miter lim="400000"/>
            <a:tailEnd type="triangle"/>
          </a:ln>
        </p:spPr>
        <p:txBody>
          <a:bodyPr lIns="26789" tIns="26789" rIns="26789" bIns="26789" anchor="ctr"/>
          <a:lstStyle/>
          <a:p>
            <a:pPr>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a:p>
        </p:txBody>
      </p:sp>
      <p:grpSp>
        <p:nvGrpSpPr>
          <p:cNvPr id="249" name="Group"/>
          <p:cNvGrpSpPr/>
          <p:nvPr/>
        </p:nvGrpSpPr>
        <p:grpSpPr>
          <a:xfrm>
            <a:off x="3577663" y="2579446"/>
            <a:ext cx="1856183" cy="1024082"/>
            <a:chOff x="283828" y="-201409"/>
            <a:chExt cx="3519871" cy="1941961"/>
          </a:xfrm>
        </p:grpSpPr>
        <p:sp>
          <p:nvSpPr>
            <p:cNvPr id="247" name="Line"/>
            <p:cNvSpPr/>
            <p:nvPr/>
          </p:nvSpPr>
          <p:spPr>
            <a:xfrm flipH="1" flipV="1">
              <a:off x="283828" y="-201409"/>
              <a:ext cx="3519871" cy="1941961"/>
            </a:xfrm>
            <a:prstGeom prst="line">
              <a:avLst/>
            </a:prstGeom>
            <a:noFill/>
            <a:ln w="25400" cap="flat">
              <a:solidFill>
                <a:srgbClr val="000000"/>
              </a:solidFill>
              <a:prstDash val="solid"/>
              <a:miter lim="400000"/>
              <a:tailEnd type="triangle" w="med" len="med"/>
            </a:ln>
            <a:effectLst/>
          </p:spPr>
          <p:txBody>
            <a:bodyPr wrap="square" lIns="26789" tIns="26789" rIns="26789" bIns="26789" numCol="1" anchor="ctr">
              <a:noAutofit/>
            </a:bodyPr>
            <a:lstStyle/>
            <a:p>
              <a:pPr>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a:p>
          </p:txBody>
        </p:sp>
        <p:pic>
          <p:nvPicPr>
            <p:cNvPr id="248" name="Image" descr="Image"/>
            <p:cNvPicPr>
              <a:picLocks noChangeAspect="1"/>
            </p:cNvPicPr>
            <p:nvPr/>
          </p:nvPicPr>
          <p:blipFill>
            <a:blip r:embed="rId5"/>
            <a:stretch>
              <a:fillRect/>
            </a:stretch>
          </p:blipFill>
          <p:spPr>
            <a:xfrm>
              <a:off x="2094722" y="1317883"/>
              <a:ext cx="314060" cy="314060"/>
            </a:xfrm>
            <a:prstGeom prst="rect">
              <a:avLst/>
            </a:prstGeom>
            <a:ln w="12700" cap="flat">
              <a:noFill/>
              <a:miter lim="400000"/>
            </a:ln>
            <a:effectLst/>
          </p:spPr>
        </p:pic>
      </p:grpSp>
      <p:cxnSp>
        <p:nvCxnSpPr>
          <p:cNvPr id="4" name="Straight Connector 3">
            <a:extLst>
              <a:ext uri="{FF2B5EF4-FFF2-40B4-BE49-F238E27FC236}">
                <a16:creationId xmlns:a16="http://schemas.microsoft.com/office/drawing/2014/main" id="{4F3957C5-9B48-4342-BB5A-A90B2409B1F8}"/>
              </a:ext>
            </a:extLst>
          </p:cNvPr>
          <p:cNvCxnSpPr>
            <a:cxnSpLocks/>
          </p:cNvCxnSpPr>
          <p:nvPr/>
        </p:nvCxnSpPr>
        <p:spPr>
          <a:xfrm>
            <a:off x="7857893" y="2231682"/>
            <a:ext cx="56499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0AD605C-EB4E-1548-BD24-F9676F00D9E3}"/>
              </a:ext>
            </a:extLst>
          </p:cNvPr>
          <p:cNvCxnSpPr>
            <a:cxnSpLocks/>
          </p:cNvCxnSpPr>
          <p:nvPr/>
        </p:nvCxnSpPr>
        <p:spPr>
          <a:xfrm>
            <a:off x="7081025" y="3230610"/>
            <a:ext cx="16795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36FA4C0-3E54-A34D-A104-08A2535C98D5}"/>
              </a:ext>
            </a:extLst>
          </p:cNvPr>
          <p:cNvCxnSpPr>
            <a:cxnSpLocks/>
          </p:cNvCxnSpPr>
          <p:nvPr/>
        </p:nvCxnSpPr>
        <p:spPr>
          <a:xfrm>
            <a:off x="7199971" y="4319712"/>
            <a:ext cx="94041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062C7520-88B3-584C-BF6F-64A7E8A003C3}"/>
              </a:ext>
            </a:extLst>
          </p:cNvPr>
          <p:cNvCxnSpPr/>
          <p:nvPr/>
        </p:nvCxnSpPr>
        <p:spPr>
          <a:xfrm>
            <a:off x="7857893" y="2110044"/>
            <a:ext cx="0" cy="257817"/>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48E61A1-D0A7-8C47-9C7C-A43920F555E7}"/>
              </a:ext>
            </a:extLst>
          </p:cNvPr>
          <p:cNvCxnSpPr/>
          <p:nvPr/>
        </p:nvCxnSpPr>
        <p:spPr>
          <a:xfrm>
            <a:off x="8426606" y="2110044"/>
            <a:ext cx="0" cy="257817"/>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7C2871D-57AC-5C41-B530-CE5700818A86}"/>
              </a:ext>
            </a:extLst>
          </p:cNvPr>
          <p:cNvCxnSpPr/>
          <p:nvPr/>
        </p:nvCxnSpPr>
        <p:spPr>
          <a:xfrm>
            <a:off x="7081025" y="3101701"/>
            <a:ext cx="0" cy="257817"/>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5885C4E-973C-F84A-A5AC-A34E33D7ABCF}"/>
              </a:ext>
            </a:extLst>
          </p:cNvPr>
          <p:cNvCxnSpPr/>
          <p:nvPr/>
        </p:nvCxnSpPr>
        <p:spPr>
          <a:xfrm>
            <a:off x="7199971" y="4166058"/>
            <a:ext cx="0" cy="25781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26E64621-CDEF-AC40-9019-C4C0BE3F0767}"/>
              </a:ext>
            </a:extLst>
          </p:cNvPr>
          <p:cNvCxnSpPr/>
          <p:nvPr/>
        </p:nvCxnSpPr>
        <p:spPr>
          <a:xfrm>
            <a:off x="8144107" y="4190803"/>
            <a:ext cx="0" cy="257817"/>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70A9699C-30C2-954B-BD61-804DA86B4E48}"/>
              </a:ext>
            </a:extLst>
          </p:cNvPr>
          <p:cNvCxnSpPr/>
          <p:nvPr/>
        </p:nvCxnSpPr>
        <p:spPr>
          <a:xfrm>
            <a:off x="8760563" y="3101701"/>
            <a:ext cx="0" cy="257817"/>
          </a:xfrm>
          <a:prstGeom prst="line">
            <a:avLst/>
          </a:prstGeom>
        </p:spPr>
        <p:style>
          <a:lnRef idx="2">
            <a:schemeClr val="accent1"/>
          </a:lnRef>
          <a:fillRef idx="0">
            <a:schemeClr val="accent1"/>
          </a:fillRef>
          <a:effectRef idx="1">
            <a:schemeClr val="accent1"/>
          </a:effectRef>
          <a:fontRef idx="minor">
            <a:schemeClr val="tx1"/>
          </a:fontRef>
        </p:style>
      </p:cxnSp>
      <p:sp>
        <p:nvSpPr>
          <p:cNvPr id="3" name="5-Point Star 2">
            <a:extLst>
              <a:ext uri="{FF2B5EF4-FFF2-40B4-BE49-F238E27FC236}">
                <a16:creationId xmlns:a16="http://schemas.microsoft.com/office/drawing/2014/main" id="{1D18A8AA-6098-A243-808E-D6127097BD47}"/>
              </a:ext>
            </a:extLst>
          </p:cNvPr>
          <p:cNvSpPr/>
          <p:nvPr/>
        </p:nvSpPr>
        <p:spPr>
          <a:xfrm>
            <a:off x="8523412" y="2781399"/>
            <a:ext cx="474302" cy="342444"/>
          </a:xfrm>
          <a:prstGeom prst="star5">
            <a:avLst/>
          </a:prstGeom>
          <a:solidFill>
            <a:srgbClr val="8FC2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48DAF38-C8C4-8C4D-ABAF-EBC6A18AB2BA}"/>
              </a:ext>
            </a:extLst>
          </p:cNvPr>
          <p:cNvSpPr txBox="1"/>
          <p:nvPr/>
        </p:nvSpPr>
        <p:spPr>
          <a:xfrm>
            <a:off x="1166452" y="205398"/>
            <a:ext cx="7154523" cy="507831"/>
          </a:xfrm>
          <a:prstGeom prst="rect">
            <a:avLst/>
          </a:prstGeom>
          <a:noFill/>
        </p:spPr>
        <p:txBody>
          <a:bodyPr wrap="none" rtlCol="0">
            <a:spAutoFit/>
          </a:bodyPr>
          <a:lstStyle/>
          <a:p>
            <a:r>
              <a:rPr lang="en-US" sz="2700" b="1" dirty="0">
                <a:solidFill>
                  <a:schemeClr val="bg2">
                    <a:lumMod val="75000"/>
                  </a:schemeClr>
                </a:solidFill>
                <a:latin typeface="Arial" panose="020B0604020202020204" pitchFamily="34" charset="0"/>
                <a:cs typeface="Arial" panose="020B0604020202020204" pitchFamily="34" charset="0"/>
              </a:rPr>
              <a:t>Upper Confidence Bound (UCB) Algorithm</a:t>
            </a:r>
          </a:p>
        </p:txBody>
      </p:sp>
    </p:spTree>
    <p:extLst>
      <p:ext uri="{BB962C8B-B14F-4D97-AF65-F5344CB8AC3E}">
        <p14:creationId xmlns:p14="http://schemas.microsoft.com/office/powerpoint/2010/main" val="2362533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 name="Group"/>
          <p:cNvGrpSpPr/>
          <p:nvPr/>
        </p:nvGrpSpPr>
        <p:grpSpPr>
          <a:xfrm>
            <a:off x="3010073" y="1336058"/>
            <a:ext cx="3225725" cy="2188589"/>
            <a:chOff x="-1" y="-2101"/>
            <a:chExt cx="6116928" cy="4150213"/>
          </a:xfrm>
        </p:grpSpPr>
        <p:sp>
          <p:nvSpPr>
            <p:cNvPr id="163" name="Circle"/>
            <p:cNvSpPr/>
            <p:nvPr/>
          </p:nvSpPr>
          <p:spPr>
            <a:xfrm>
              <a:off x="1192379" y="953862"/>
              <a:ext cx="451050" cy="451049"/>
            </a:xfrm>
            <a:prstGeom prst="ellipse">
              <a:avLst/>
            </a:prstGeom>
            <a:solidFill>
              <a:srgbClr val="000000"/>
            </a:solidFill>
            <a:ln w="12700" cap="flat">
              <a:noFill/>
              <a:miter lim="400000"/>
            </a:ln>
            <a:effectLst/>
          </p:spPr>
          <p:txBody>
            <a:bodyPr wrap="square" lIns="26789" tIns="26789" rIns="26789" bIns="26789" numCol="1" anchor="ctr">
              <a:noAutofit/>
            </a:bodyPr>
            <a:lstStyle/>
            <a:p>
              <a:pPr>
                <a:defRPr sz="2200" b="0">
                  <a:solidFill>
                    <a:srgbClr val="FFFFFF"/>
                  </a:solidFill>
                  <a:latin typeface="+mn-lt"/>
                  <a:ea typeface="+mn-ea"/>
                  <a:cs typeface="+mn-cs"/>
                  <a:sym typeface="Helvetica Neue Medium"/>
                </a:defRPr>
              </a:pPr>
              <a:endParaRPr sz="1160"/>
            </a:p>
          </p:txBody>
        </p:sp>
        <p:sp>
          <p:nvSpPr>
            <p:cNvPr id="164" name="Circle"/>
            <p:cNvSpPr/>
            <p:nvPr/>
          </p:nvSpPr>
          <p:spPr>
            <a:xfrm>
              <a:off x="1192379" y="2325462"/>
              <a:ext cx="451050" cy="451049"/>
            </a:xfrm>
            <a:prstGeom prst="ellipse">
              <a:avLst/>
            </a:prstGeom>
            <a:solidFill>
              <a:srgbClr val="000000"/>
            </a:solidFill>
            <a:ln w="12700" cap="flat">
              <a:noFill/>
              <a:miter lim="400000"/>
            </a:ln>
            <a:effectLst/>
          </p:spPr>
          <p:txBody>
            <a:bodyPr wrap="square" lIns="26789" tIns="26789" rIns="26789" bIns="26789" numCol="1" anchor="ctr">
              <a:noAutofit/>
            </a:bodyPr>
            <a:lstStyle/>
            <a:p>
              <a:pPr>
                <a:defRPr sz="2200" b="0">
                  <a:solidFill>
                    <a:srgbClr val="FFFFFF"/>
                  </a:solidFill>
                  <a:latin typeface="+mn-lt"/>
                  <a:ea typeface="+mn-ea"/>
                  <a:cs typeface="+mn-cs"/>
                  <a:sym typeface="Helvetica Neue Medium"/>
                </a:defRPr>
              </a:pPr>
              <a:endParaRPr sz="1160"/>
            </a:p>
          </p:txBody>
        </p:sp>
        <p:sp>
          <p:nvSpPr>
            <p:cNvPr id="165" name="Circle"/>
            <p:cNvSpPr/>
            <p:nvPr/>
          </p:nvSpPr>
          <p:spPr>
            <a:xfrm>
              <a:off x="1192379" y="3697062"/>
              <a:ext cx="451050" cy="451050"/>
            </a:xfrm>
            <a:prstGeom prst="ellipse">
              <a:avLst/>
            </a:prstGeom>
            <a:solidFill>
              <a:srgbClr val="000000"/>
            </a:solidFill>
            <a:ln w="12700" cap="flat">
              <a:noFill/>
              <a:miter lim="400000"/>
            </a:ln>
            <a:effectLst/>
          </p:spPr>
          <p:txBody>
            <a:bodyPr wrap="square" lIns="26789" tIns="26789" rIns="26789" bIns="26789" numCol="1" anchor="ctr">
              <a:noAutofit/>
            </a:bodyPr>
            <a:lstStyle/>
            <a:p>
              <a:pPr>
                <a:defRPr sz="2200" b="0">
                  <a:solidFill>
                    <a:srgbClr val="FFFFFF"/>
                  </a:solidFill>
                  <a:latin typeface="+mn-lt"/>
                  <a:ea typeface="+mn-ea"/>
                  <a:cs typeface="+mn-cs"/>
                  <a:sym typeface="Helvetica Neue Medium"/>
                </a:defRPr>
              </a:pPr>
              <a:endParaRPr sz="1160"/>
            </a:p>
          </p:txBody>
        </p:sp>
        <p:sp>
          <p:nvSpPr>
            <p:cNvPr id="166" name="Circle"/>
            <p:cNvSpPr/>
            <p:nvPr/>
          </p:nvSpPr>
          <p:spPr>
            <a:xfrm>
              <a:off x="4418179" y="953862"/>
              <a:ext cx="451050" cy="451049"/>
            </a:xfrm>
            <a:prstGeom prst="ellipse">
              <a:avLst/>
            </a:prstGeom>
            <a:solidFill>
              <a:srgbClr val="000000"/>
            </a:solidFill>
            <a:ln w="12700" cap="flat">
              <a:noFill/>
              <a:miter lim="400000"/>
            </a:ln>
            <a:effectLst/>
          </p:spPr>
          <p:txBody>
            <a:bodyPr wrap="square" lIns="26789" tIns="26789" rIns="26789" bIns="26789" numCol="1" anchor="ctr">
              <a:noAutofit/>
            </a:bodyPr>
            <a:lstStyle/>
            <a:p>
              <a:pPr>
                <a:defRPr sz="2200" b="0">
                  <a:solidFill>
                    <a:srgbClr val="FFFFFF"/>
                  </a:solidFill>
                  <a:latin typeface="+mn-lt"/>
                  <a:ea typeface="+mn-ea"/>
                  <a:cs typeface="+mn-cs"/>
                  <a:sym typeface="Helvetica Neue Medium"/>
                </a:defRPr>
              </a:pPr>
              <a:endParaRPr sz="1160"/>
            </a:p>
          </p:txBody>
        </p:sp>
        <p:sp>
          <p:nvSpPr>
            <p:cNvPr id="167" name="Circle"/>
            <p:cNvSpPr/>
            <p:nvPr/>
          </p:nvSpPr>
          <p:spPr>
            <a:xfrm>
              <a:off x="4418179" y="2325462"/>
              <a:ext cx="451050" cy="451049"/>
            </a:xfrm>
            <a:prstGeom prst="ellipse">
              <a:avLst/>
            </a:prstGeom>
            <a:solidFill>
              <a:srgbClr val="000000"/>
            </a:solidFill>
            <a:ln w="12700" cap="flat">
              <a:noFill/>
              <a:miter lim="400000"/>
            </a:ln>
            <a:effectLst/>
          </p:spPr>
          <p:txBody>
            <a:bodyPr wrap="square" lIns="26789" tIns="26789" rIns="26789" bIns="26789" numCol="1" anchor="ctr">
              <a:noAutofit/>
            </a:bodyPr>
            <a:lstStyle/>
            <a:p>
              <a:pPr>
                <a:defRPr sz="2200" b="0">
                  <a:solidFill>
                    <a:srgbClr val="FFFFFF"/>
                  </a:solidFill>
                  <a:latin typeface="+mn-lt"/>
                  <a:ea typeface="+mn-ea"/>
                  <a:cs typeface="+mn-cs"/>
                  <a:sym typeface="Helvetica Neue Medium"/>
                </a:defRPr>
              </a:pPr>
              <a:endParaRPr sz="1160"/>
            </a:p>
          </p:txBody>
        </p:sp>
        <p:sp>
          <p:nvSpPr>
            <p:cNvPr id="168" name="Circle"/>
            <p:cNvSpPr/>
            <p:nvPr/>
          </p:nvSpPr>
          <p:spPr>
            <a:xfrm>
              <a:off x="4418179" y="3697062"/>
              <a:ext cx="451050" cy="451050"/>
            </a:xfrm>
            <a:prstGeom prst="ellipse">
              <a:avLst/>
            </a:prstGeom>
            <a:solidFill>
              <a:srgbClr val="000000"/>
            </a:solidFill>
            <a:ln w="12700" cap="flat">
              <a:noFill/>
              <a:miter lim="400000"/>
            </a:ln>
            <a:effectLst/>
          </p:spPr>
          <p:txBody>
            <a:bodyPr wrap="square" lIns="26789" tIns="26789" rIns="26789" bIns="26789" numCol="1" anchor="ctr">
              <a:noAutofit/>
            </a:bodyPr>
            <a:lstStyle/>
            <a:p>
              <a:pPr>
                <a:defRPr sz="2200" b="0">
                  <a:solidFill>
                    <a:srgbClr val="FFFFFF"/>
                  </a:solidFill>
                  <a:latin typeface="+mn-lt"/>
                  <a:ea typeface="+mn-ea"/>
                  <a:cs typeface="+mn-cs"/>
                  <a:sym typeface="Helvetica Neue Medium"/>
                </a:defRPr>
              </a:pPr>
              <a:endParaRPr sz="1160"/>
            </a:p>
          </p:txBody>
        </p:sp>
        <p:sp>
          <p:nvSpPr>
            <p:cNvPr id="169" name="Buyers / Demand"/>
            <p:cNvSpPr txBox="1"/>
            <p:nvPr/>
          </p:nvSpPr>
          <p:spPr>
            <a:xfrm>
              <a:off x="-1" y="-2101"/>
              <a:ext cx="3036089" cy="5026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defRPr sz="2600"/>
              </a:lvl1pPr>
            </a:lstStyle>
            <a:p>
              <a:r>
                <a:rPr sz="1371"/>
                <a:t>Buyers / Demand</a:t>
              </a:r>
            </a:p>
          </p:txBody>
        </p:sp>
        <p:sp>
          <p:nvSpPr>
            <p:cNvPr id="170" name="Sellers / Supply"/>
            <p:cNvSpPr txBox="1"/>
            <p:nvPr/>
          </p:nvSpPr>
          <p:spPr>
            <a:xfrm>
              <a:off x="3363658" y="-2101"/>
              <a:ext cx="2753269" cy="5026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defRPr sz="2600"/>
              </a:lvl1pPr>
            </a:lstStyle>
            <a:p>
              <a:r>
                <a:rPr sz="1371"/>
                <a:t>Sellers / Supply</a:t>
              </a:r>
            </a:p>
          </p:txBody>
        </p:sp>
      </p:grpSp>
      <p:sp>
        <p:nvSpPr>
          <p:cNvPr id="172" name="1 &gt; 3 &gt; 2"/>
          <p:cNvSpPr txBox="1"/>
          <p:nvPr/>
        </p:nvSpPr>
        <p:spPr>
          <a:xfrm>
            <a:off x="2561347" y="1808096"/>
            <a:ext cx="995064" cy="281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2800"/>
            </a:lvl1pPr>
          </a:lstStyle>
          <a:p>
            <a:r>
              <a:rPr sz="1476"/>
              <a:t>1 &gt; 3 &gt; 2</a:t>
            </a:r>
          </a:p>
        </p:txBody>
      </p:sp>
      <p:sp>
        <p:nvSpPr>
          <p:cNvPr id="173" name="Suppose we have a market in which the participants have preferences:"/>
          <p:cNvSpPr txBox="1"/>
          <p:nvPr/>
        </p:nvSpPr>
        <p:spPr>
          <a:xfrm>
            <a:off x="1542561" y="797660"/>
            <a:ext cx="6058879" cy="47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lgn="l">
              <a:defRPr sz="2600"/>
            </a:lvl1pPr>
          </a:lstStyle>
          <a:p>
            <a:r>
              <a:rPr sz="1371" dirty="0"/>
              <a:t>Suppose we have a market in which the participants have preferences:</a:t>
            </a:r>
          </a:p>
        </p:txBody>
      </p:sp>
      <p:sp>
        <p:nvSpPr>
          <p:cNvPr id="174" name="2 &gt; 3 &gt; 1"/>
          <p:cNvSpPr txBox="1"/>
          <p:nvPr/>
        </p:nvSpPr>
        <p:spPr>
          <a:xfrm>
            <a:off x="2561347" y="2551493"/>
            <a:ext cx="995064" cy="281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2800"/>
            </a:lvl1pPr>
          </a:lstStyle>
          <a:p>
            <a:r>
              <a:rPr sz="1476"/>
              <a:t>2 &gt; 3 &gt; 1</a:t>
            </a:r>
          </a:p>
        </p:txBody>
      </p:sp>
      <p:sp>
        <p:nvSpPr>
          <p:cNvPr id="175" name="1 &gt; 2 &gt; 3"/>
          <p:cNvSpPr txBox="1"/>
          <p:nvPr/>
        </p:nvSpPr>
        <p:spPr>
          <a:xfrm>
            <a:off x="2561347" y="3319165"/>
            <a:ext cx="995064" cy="281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2800"/>
            </a:lvl1pPr>
          </a:lstStyle>
          <a:p>
            <a:r>
              <a:rPr sz="1476"/>
              <a:t>1 &gt; 2 &gt; 3</a:t>
            </a:r>
          </a:p>
        </p:txBody>
      </p:sp>
      <p:sp>
        <p:nvSpPr>
          <p:cNvPr id="176" name="1 &gt; 2 &gt; 3"/>
          <p:cNvSpPr txBox="1"/>
          <p:nvPr/>
        </p:nvSpPr>
        <p:spPr>
          <a:xfrm>
            <a:off x="5889888" y="1808096"/>
            <a:ext cx="995064" cy="281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2800"/>
            </a:lvl1pPr>
          </a:lstStyle>
          <a:p>
            <a:r>
              <a:rPr sz="1476"/>
              <a:t>1 &gt; 2 &gt; 3</a:t>
            </a:r>
          </a:p>
        </p:txBody>
      </p:sp>
      <p:sp>
        <p:nvSpPr>
          <p:cNvPr id="177" name="3 &gt; 1 &gt; 2"/>
          <p:cNvSpPr txBox="1"/>
          <p:nvPr/>
        </p:nvSpPr>
        <p:spPr>
          <a:xfrm>
            <a:off x="5936769" y="2551493"/>
            <a:ext cx="995064" cy="281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2800"/>
            </a:lvl1pPr>
          </a:lstStyle>
          <a:p>
            <a:r>
              <a:rPr sz="1476"/>
              <a:t>3 &gt; 1 &gt; 2</a:t>
            </a:r>
          </a:p>
        </p:txBody>
      </p:sp>
      <p:sp>
        <p:nvSpPr>
          <p:cNvPr id="178" name="2 &gt; 1 &gt; 3"/>
          <p:cNvSpPr txBox="1"/>
          <p:nvPr/>
        </p:nvSpPr>
        <p:spPr>
          <a:xfrm>
            <a:off x="5936769" y="3319165"/>
            <a:ext cx="995064" cy="281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2800"/>
            </a:lvl1pPr>
          </a:lstStyle>
          <a:p>
            <a:r>
              <a:rPr sz="1476"/>
              <a:t>2 &gt; 1 &gt; 3</a:t>
            </a:r>
          </a:p>
        </p:txBody>
      </p:sp>
      <p:sp>
        <p:nvSpPr>
          <p:cNvPr id="179" name="Gale and Shapley introduced this problem in 1962 and proposed a celebrated algorithm that always finds a stable match."/>
          <p:cNvSpPr txBox="1"/>
          <p:nvPr/>
        </p:nvSpPr>
        <p:spPr>
          <a:xfrm>
            <a:off x="1542561" y="3665995"/>
            <a:ext cx="5736625" cy="476012"/>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defRPr sz="2600" b="0">
                <a:solidFill>
                  <a:srgbClr val="FFFFFF"/>
                </a:solidFill>
                <a:latin typeface="+mn-lt"/>
                <a:ea typeface="+mn-ea"/>
                <a:cs typeface="+mn-cs"/>
                <a:sym typeface="Helvetica Neue Medium"/>
              </a:defRPr>
            </a:lvl1pPr>
          </a:lstStyle>
          <a:p>
            <a:r>
              <a:rPr sz="1371" dirty="0"/>
              <a:t>Gale and Shapley introduced this problem in 1962 and proposed a celebrated algorithm that always finds a stable match</a:t>
            </a:r>
          </a:p>
        </p:txBody>
      </p:sp>
      <p:grpSp>
        <p:nvGrpSpPr>
          <p:cNvPr id="184" name="Group"/>
          <p:cNvGrpSpPr/>
          <p:nvPr/>
        </p:nvGrpSpPr>
        <p:grpSpPr>
          <a:xfrm>
            <a:off x="3977468" y="1948703"/>
            <a:ext cx="1245991" cy="1486686"/>
            <a:chOff x="0" y="0"/>
            <a:chExt cx="2362767" cy="2819196"/>
          </a:xfrm>
        </p:grpSpPr>
        <p:sp>
          <p:nvSpPr>
            <p:cNvPr id="181" name="Line"/>
            <p:cNvSpPr/>
            <p:nvPr/>
          </p:nvSpPr>
          <p:spPr>
            <a:xfrm>
              <a:off x="107949" y="0"/>
              <a:ext cx="2254819" cy="0"/>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defRPr sz="2200" b="0">
                  <a:solidFill>
                    <a:srgbClr val="FFFFFF"/>
                  </a:solidFill>
                  <a:latin typeface="+mn-lt"/>
                  <a:ea typeface="+mn-ea"/>
                  <a:cs typeface="+mn-cs"/>
                  <a:sym typeface="Helvetica Neue Medium"/>
                </a:defRPr>
              </a:pPr>
              <a:endParaRPr sz="1160"/>
            </a:p>
          </p:txBody>
        </p:sp>
        <p:sp>
          <p:nvSpPr>
            <p:cNvPr id="182" name="Line"/>
            <p:cNvSpPr/>
            <p:nvPr/>
          </p:nvSpPr>
          <p:spPr>
            <a:xfrm flipV="1">
              <a:off x="0" y="1503768"/>
              <a:ext cx="2254818" cy="1315429"/>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defRPr sz="2200" b="0">
                  <a:solidFill>
                    <a:srgbClr val="FFFFFF"/>
                  </a:solidFill>
                  <a:latin typeface="+mn-lt"/>
                  <a:ea typeface="+mn-ea"/>
                  <a:cs typeface="+mn-cs"/>
                  <a:sym typeface="Helvetica Neue Medium"/>
                </a:defRPr>
              </a:pPr>
              <a:endParaRPr sz="1160"/>
            </a:p>
          </p:txBody>
        </p:sp>
        <p:sp>
          <p:nvSpPr>
            <p:cNvPr id="183" name="Line"/>
            <p:cNvSpPr/>
            <p:nvPr/>
          </p:nvSpPr>
          <p:spPr>
            <a:xfrm>
              <a:off x="44449" y="1443050"/>
              <a:ext cx="2292919" cy="1284466"/>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defRPr sz="2200" b="0">
                  <a:solidFill>
                    <a:srgbClr val="FFFFFF"/>
                  </a:solidFill>
                  <a:latin typeface="+mn-lt"/>
                  <a:ea typeface="+mn-ea"/>
                  <a:cs typeface="+mn-cs"/>
                  <a:sym typeface="Helvetica Neue Medium"/>
                </a:defRPr>
              </a:pPr>
              <a:endParaRPr sz="1160"/>
            </a:p>
          </p:txBody>
        </p:sp>
      </p:grpSp>
      <p:sp>
        <p:nvSpPr>
          <p:cNvPr id="26" name="TextBox 25">
            <a:extLst>
              <a:ext uri="{FF2B5EF4-FFF2-40B4-BE49-F238E27FC236}">
                <a16:creationId xmlns:a16="http://schemas.microsoft.com/office/drawing/2014/main" id="{33EE01FE-EFD4-1343-9A38-A7E9FEFBAA50}"/>
              </a:ext>
            </a:extLst>
          </p:cNvPr>
          <p:cNvSpPr txBox="1"/>
          <p:nvPr/>
        </p:nvSpPr>
        <p:spPr>
          <a:xfrm>
            <a:off x="1455801" y="163253"/>
            <a:ext cx="3108543" cy="507831"/>
          </a:xfrm>
          <a:prstGeom prst="rect">
            <a:avLst/>
          </a:prstGeom>
          <a:noFill/>
        </p:spPr>
        <p:txBody>
          <a:bodyPr wrap="none" rtlCol="0">
            <a:spAutoFit/>
          </a:bodyPr>
          <a:lstStyle/>
          <a:p>
            <a:r>
              <a:rPr lang="en-US" sz="2700" b="1" dirty="0">
                <a:solidFill>
                  <a:schemeClr val="bg2">
                    <a:lumMod val="75000"/>
                  </a:schemeClr>
                </a:solidFill>
                <a:latin typeface="Arial" panose="020B0604020202020204" pitchFamily="34" charset="0"/>
                <a:cs typeface="Arial" panose="020B0604020202020204" pitchFamily="34" charset="0"/>
              </a:rPr>
              <a:t>Matching Markets</a:t>
            </a:r>
          </a:p>
        </p:txBody>
      </p:sp>
    </p:spTree>
    <p:extLst>
      <p:ext uri="{BB962C8B-B14F-4D97-AF65-F5344CB8AC3E}">
        <p14:creationId xmlns:p14="http://schemas.microsoft.com/office/powerpoint/2010/main" val="2874502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a:extLst>
              <a:ext uri="{FF2B5EF4-FFF2-40B4-BE49-F238E27FC236}">
                <a16:creationId xmlns:a16="http://schemas.microsoft.com/office/drawing/2014/main" id="{E5374A19-D6EA-BB4F-AD84-5AFE19F4EB9F}"/>
              </a:ext>
            </a:extLst>
          </p:cNvPr>
          <p:cNvSpPr>
            <a:spLocks noGrp="1" noChangeArrowheads="1"/>
          </p:cNvSpPr>
          <p:nvPr>
            <p:ph type="title"/>
          </p:nvPr>
        </p:nvSpPr>
        <p:spPr>
          <a:xfrm>
            <a:off x="1031491" y="291797"/>
            <a:ext cx="7638585" cy="857250"/>
          </a:xfrm>
        </p:spPr>
        <p:txBody>
          <a:bodyPr>
            <a:noAutofit/>
          </a:bodyPr>
          <a:lstStyle/>
          <a:p>
            <a:r>
              <a:rPr lang="en-US" altLang="en-US" sz="2700" dirty="0">
                <a:ea typeface="ＭＳ Ｐゴシック" panose="020B0600070205080204" pitchFamily="34" charset="-128"/>
              </a:rPr>
              <a:t>A Personal View on “Machine Learning”: It is the Emergence of a New Engineering Field</a:t>
            </a:r>
          </a:p>
        </p:txBody>
      </p:sp>
      <p:sp>
        <p:nvSpPr>
          <p:cNvPr id="7170" name="Content Placeholder 2">
            <a:extLst>
              <a:ext uri="{FF2B5EF4-FFF2-40B4-BE49-F238E27FC236}">
                <a16:creationId xmlns:a16="http://schemas.microsoft.com/office/drawing/2014/main" id="{911D7269-71CC-0A48-95DB-3118BD19FD43}"/>
              </a:ext>
            </a:extLst>
          </p:cNvPr>
          <p:cNvSpPr>
            <a:spLocks noGrp="1" noChangeArrowheads="1"/>
          </p:cNvSpPr>
          <p:nvPr>
            <p:ph idx="1"/>
          </p:nvPr>
        </p:nvSpPr>
        <p:spPr>
          <a:xfrm>
            <a:off x="1466214" y="1371803"/>
            <a:ext cx="6172200" cy="3299349"/>
          </a:xfrm>
        </p:spPr>
        <p:txBody>
          <a:bodyPr>
            <a:normAutofit/>
          </a:bodyPr>
          <a:lstStyle/>
          <a:p>
            <a:pPr>
              <a:lnSpc>
                <a:spcPct val="90000"/>
              </a:lnSpc>
            </a:pPr>
            <a:r>
              <a:rPr lang="en-US" altLang="en-US" sz="1800" dirty="0">
                <a:ea typeface="ＭＳ Ｐゴシック" panose="020B0600070205080204" pitchFamily="34" charset="-128"/>
              </a:rPr>
              <a:t>Cf. </a:t>
            </a:r>
            <a:r>
              <a:rPr lang="en-US" altLang="en-US" sz="1800" dirty="0">
                <a:solidFill>
                  <a:schemeClr val="accent3"/>
                </a:solidFill>
                <a:ea typeface="ＭＳ Ｐゴシック" panose="020B0600070205080204" pitchFamily="34" charset="-128"/>
              </a:rPr>
              <a:t>chemical engineering </a:t>
            </a:r>
            <a:r>
              <a:rPr lang="en-US" altLang="en-US" sz="1800" dirty="0">
                <a:ea typeface="ＭＳ Ｐゴシック" panose="020B0600070205080204" pitchFamily="34" charset="-128"/>
              </a:rPr>
              <a:t>in the 40s and 50s</a:t>
            </a:r>
          </a:p>
          <a:p>
            <a:pPr lvl="1">
              <a:lnSpc>
                <a:spcPct val="90000"/>
              </a:lnSpc>
            </a:pPr>
            <a:r>
              <a:rPr lang="en-US" altLang="en-US" sz="1500" dirty="0">
                <a:ea typeface="ＭＳ Ｐゴシック" panose="020B0600070205080204" pitchFamily="34" charset="-128"/>
              </a:rPr>
              <a:t>built on chemistry, fluid mechanics, </a:t>
            </a:r>
            <a:r>
              <a:rPr lang="en-US" altLang="en-US" sz="1500" dirty="0" err="1">
                <a:ea typeface="ＭＳ Ｐゴシック" panose="020B0600070205080204" pitchFamily="34" charset="-128"/>
              </a:rPr>
              <a:t>etc</a:t>
            </a:r>
            <a:endParaRPr lang="en-US" altLang="en-US" sz="1500" dirty="0">
              <a:ea typeface="ＭＳ Ｐゴシック" panose="020B0600070205080204" pitchFamily="34" charset="-128"/>
            </a:endParaRPr>
          </a:p>
          <a:p>
            <a:pPr lvl="1">
              <a:lnSpc>
                <a:spcPct val="90000"/>
              </a:lnSpc>
            </a:pPr>
            <a:r>
              <a:rPr lang="en-US" altLang="en-US" sz="1500" dirty="0">
                <a:ea typeface="ＭＳ Ｐゴシック" panose="020B0600070205080204" pitchFamily="34" charset="-128"/>
              </a:rPr>
              <a:t>driven by the possibility of building chemical factories</a:t>
            </a:r>
          </a:p>
          <a:p>
            <a:pPr lvl="1">
              <a:lnSpc>
                <a:spcPct val="90000"/>
              </a:lnSpc>
            </a:pPr>
            <a:r>
              <a:rPr lang="en-US" altLang="en-US" sz="1500" dirty="0">
                <a:ea typeface="ＭＳ Ｐゴシック" panose="020B0600070205080204" pitchFamily="34" charset="-128"/>
              </a:rPr>
              <a:t>new concepts and mathematical principles were needed</a:t>
            </a:r>
          </a:p>
          <a:p>
            <a:pPr>
              <a:lnSpc>
                <a:spcPct val="90000"/>
              </a:lnSpc>
            </a:pPr>
            <a:r>
              <a:rPr lang="en-US" altLang="en-US" sz="1800" dirty="0">
                <a:ea typeface="ＭＳ Ｐゴシック" panose="020B0600070205080204" pitchFamily="34" charset="-128"/>
              </a:rPr>
              <a:t>Cf. </a:t>
            </a:r>
            <a:r>
              <a:rPr lang="en-US" altLang="en-US" sz="1800" dirty="0">
                <a:solidFill>
                  <a:schemeClr val="accent3"/>
                </a:solidFill>
                <a:ea typeface="ＭＳ Ｐゴシック" panose="020B0600070205080204" pitchFamily="34" charset="-128"/>
              </a:rPr>
              <a:t>electrical engineering </a:t>
            </a:r>
            <a:r>
              <a:rPr lang="en-US" altLang="en-US" sz="1800" dirty="0">
                <a:ea typeface="ＭＳ Ｐゴシック" panose="020B0600070205080204" pitchFamily="34" charset="-128"/>
              </a:rPr>
              <a:t>at the turn of the last century</a:t>
            </a:r>
            <a:endParaRPr lang="en-US" altLang="en-US" sz="1800" dirty="0">
              <a:solidFill>
                <a:schemeClr val="accent2"/>
              </a:solidFill>
              <a:ea typeface="ＭＳ Ｐゴシック" panose="020B0600070205080204" pitchFamily="34" charset="-128"/>
            </a:endParaRPr>
          </a:p>
          <a:p>
            <a:pPr lvl="1">
              <a:lnSpc>
                <a:spcPct val="90000"/>
              </a:lnSpc>
            </a:pPr>
            <a:r>
              <a:rPr lang="en-US" altLang="en-US" sz="1500" dirty="0">
                <a:ea typeface="ＭＳ Ｐゴシック" panose="020B0600070205080204" pitchFamily="34" charset="-128"/>
              </a:rPr>
              <a:t>built on electromagnetism, optics, </a:t>
            </a:r>
            <a:r>
              <a:rPr lang="en-US" altLang="en-US" sz="1500" dirty="0" err="1">
                <a:ea typeface="ＭＳ Ｐゴシック" panose="020B0600070205080204" pitchFamily="34" charset="-128"/>
              </a:rPr>
              <a:t>etc</a:t>
            </a:r>
            <a:endParaRPr lang="en-US" altLang="en-US" sz="1500" dirty="0">
              <a:ea typeface="ＭＳ Ｐゴシック" panose="020B0600070205080204" pitchFamily="34" charset="-128"/>
            </a:endParaRPr>
          </a:p>
          <a:p>
            <a:pPr lvl="1">
              <a:lnSpc>
                <a:spcPct val="90000"/>
              </a:lnSpc>
            </a:pPr>
            <a:r>
              <a:rPr lang="en-US" altLang="en-US" sz="1500" dirty="0">
                <a:ea typeface="ＭＳ Ｐゴシック" panose="020B0600070205080204" pitchFamily="34" charset="-128"/>
              </a:rPr>
              <a:t>new concepts and mathematical principles were needed</a:t>
            </a:r>
          </a:p>
          <a:p>
            <a:pPr>
              <a:lnSpc>
                <a:spcPct val="90000"/>
              </a:lnSpc>
            </a:pPr>
            <a:r>
              <a:rPr lang="en-US" altLang="en-US" sz="1900" dirty="0">
                <a:ea typeface="ＭＳ Ｐゴシック" panose="020B0600070205080204" pitchFamily="34" charset="-128"/>
              </a:rPr>
              <a:t>The new field builds on inferential ideas and algorithmic ideas from the past three centuries</a:t>
            </a:r>
          </a:p>
          <a:p>
            <a:pPr lvl="1">
              <a:lnSpc>
                <a:spcPct val="90000"/>
              </a:lnSpc>
            </a:pPr>
            <a:r>
              <a:rPr lang="en-US" altLang="en-US" sz="1500" dirty="0">
                <a:ea typeface="ＭＳ Ｐゴシック" panose="020B0600070205080204" pitchFamily="34" charset="-128"/>
              </a:rPr>
              <a:t>what’s fundamentally new is the idea of building large-scale systems based on these ideas, using data flows at planetary scale</a:t>
            </a:r>
          </a:p>
        </p:txBody>
      </p:sp>
      <p:sp>
        <p:nvSpPr>
          <p:cNvPr id="2" name="Footer Placeholder 1">
            <a:extLst>
              <a:ext uri="{FF2B5EF4-FFF2-40B4-BE49-F238E27FC236}">
                <a16:creationId xmlns:a16="http://schemas.microsoft.com/office/drawing/2014/main" id="{4D934C9A-EA2F-B344-9530-0DCA68D708FF}"/>
              </a:ext>
            </a:extLst>
          </p:cNvPr>
          <p:cNvSpPr>
            <a:spLocks noGrp="1"/>
          </p:cNvSpPr>
          <p:nvPr>
            <p:ph type="ftr" sz="quarter" idx="3"/>
          </p:nvPr>
        </p:nvSpPr>
        <p:spPr/>
        <p:txBody>
          <a:bodyPr/>
          <a:lstStyle/>
          <a:p>
            <a:r>
              <a:rPr lang="en-US"/>
              <a:t>University of California, Berkeley</a:t>
            </a:r>
            <a:endParaRPr lang="en-US" dirty="0"/>
          </a:p>
        </p:txBody>
      </p:sp>
    </p:spTree>
    <p:extLst>
      <p:ext uri="{BB962C8B-B14F-4D97-AF65-F5344CB8AC3E}">
        <p14:creationId xmlns:p14="http://schemas.microsoft.com/office/powerpoint/2010/main" val="1636285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What if the participants in the market do not know their  preferences a priori, but observe noisy utilities through repeated interactions?"/>
          <p:cNvSpPr txBox="1"/>
          <p:nvPr/>
        </p:nvSpPr>
        <p:spPr>
          <a:xfrm>
            <a:off x="1655055" y="1386445"/>
            <a:ext cx="5607311" cy="686967"/>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defRPr sz="2600" b="0">
                <a:solidFill>
                  <a:srgbClr val="FFFFFF"/>
                </a:solidFill>
                <a:latin typeface="+mn-lt"/>
                <a:ea typeface="+mn-ea"/>
                <a:cs typeface="+mn-cs"/>
                <a:sym typeface="Helvetica Neue Medium"/>
              </a:defRPr>
            </a:lvl1pPr>
          </a:lstStyle>
          <a:p>
            <a:r>
              <a:rPr sz="1371" dirty="0"/>
              <a:t>What if the participants in the market do not know their  preferences a priori, but observe noisy utilities through repeated interactions?</a:t>
            </a:r>
          </a:p>
        </p:txBody>
      </p:sp>
      <p:sp>
        <p:nvSpPr>
          <p:cNvPr id="26" name="What if the participants in the market do not know their  preferences a priori, but observe noisy utilities through repeated interactions?">
            <a:extLst>
              <a:ext uri="{FF2B5EF4-FFF2-40B4-BE49-F238E27FC236}">
                <a16:creationId xmlns:a16="http://schemas.microsoft.com/office/drawing/2014/main" id="{EA196D5E-B5C7-0E49-AADF-DEA8ED2FBD07}"/>
              </a:ext>
            </a:extLst>
          </p:cNvPr>
          <p:cNvSpPr txBox="1"/>
          <p:nvPr/>
        </p:nvSpPr>
        <p:spPr>
          <a:xfrm>
            <a:off x="1655055" y="2401730"/>
            <a:ext cx="5607311" cy="476012"/>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defRPr sz="2600" b="0">
                <a:solidFill>
                  <a:srgbClr val="FFFFFF"/>
                </a:solidFill>
                <a:latin typeface="+mn-lt"/>
                <a:ea typeface="+mn-ea"/>
                <a:cs typeface="+mn-cs"/>
                <a:sym typeface="Helvetica Neue Medium"/>
              </a:defRPr>
            </a:lvl1pPr>
          </a:lstStyle>
          <a:p>
            <a:r>
              <a:rPr lang="en-US" sz="1371" dirty="0"/>
              <a:t>Now the participants have an exploration/exploitation problem, in the context of other participants</a:t>
            </a:r>
            <a:endParaRPr sz="1371" dirty="0"/>
          </a:p>
        </p:txBody>
      </p:sp>
      <p:sp>
        <p:nvSpPr>
          <p:cNvPr id="5" name="TextBox 4">
            <a:extLst>
              <a:ext uri="{FF2B5EF4-FFF2-40B4-BE49-F238E27FC236}">
                <a16:creationId xmlns:a16="http://schemas.microsoft.com/office/drawing/2014/main" id="{A9741B6B-0846-654D-8287-645371EB8BC4}"/>
              </a:ext>
            </a:extLst>
          </p:cNvPr>
          <p:cNvSpPr txBox="1"/>
          <p:nvPr/>
        </p:nvSpPr>
        <p:spPr>
          <a:xfrm>
            <a:off x="1455801" y="297067"/>
            <a:ext cx="6724918" cy="507831"/>
          </a:xfrm>
          <a:prstGeom prst="rect">
            <a:avLst/>
          </a:prstGeom>
          <a:noFill/>
        </p:spPr>
        <p:txBody>
          <a:bodyPr wrap="none" rtlCol="0">
            <a:spAutoFit/>
          </a:bodyPr>
          <a:lstStyle/>
          <a:p>
            <a:r>
              <a:rPr lang="en-US" sz="2700" b="1" dirty="0">
                <a:solidFill>
                  <a:schemeClr val="bg2">
                    <a:lumMod val="75000"/>
                  </a:schemeClr>
                </a:solidFill>
                <a:latin typeface="Arial" panose="020B0604020202020204" pitchFamily="34" charset="0"/>
                <a:cs typeface="Arial" panose="020B0604020202020204" pitchFamily="34" charset="0"/>
              </a:rPr>
              <a:t>Matching Markets Meet Bandit Learning</a:t>
            </a:r>
          </a:p>
        </p:txBody>
      </p:sp>
    </p:spTree>
    <p:extLst>
      <p:ext uri="{BB962C8B-B14F-4D97-AF65-F5344CB8AC3E}">
        <p14:creationId xmlns:p14="http://schemas.microsoft.com/office/powerpoint/2010/main" val="3991610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 name="unknown.png" descr="unknown.png"/>
          <p:cNvPicPr>
            <a:picLocks noChangeAspect="1"/>
          </p:cNvPicPr>
          <p:nvPr/>
        </p:nvPicPr>
        <p:blipFill>
          <a:blip r:embed="rId2"/>
          <a:stretch>
            <a:fillRect/>
          </a:stretch>
        </p:blipFill>
        <p:spPr>
          <a:xfrm>
            <a:off x="5743116" y="1519946"/>
            <a:ext cx="853918" cy="941705"/>
          </a:xfrm>
          <a:prstGeom prst="rect">
            <a:avLst/>
          </a:prstGeom>
          <a:ln w="12700">
            <a:miter lim="400000"/>
          </a:ln>
        </p:spPr>
      </p:pic>
      <p:pic>
        <p:nvPicPr>
          <p:cNvPr id="271" name="Image" descr="Image"/>
          <p:cNvPicPr>
            <a:picLocks noChangeAspect="1"/>
          </p:cNvPicPr>
          <p:nvPr/>
        </p:nvPicPr>
        <p:blipFill>
          <a:blip r:embed="rId3"/>
          <a:stretch>
            <a:fillRect/>
          </a:stretch>
        </p:blipFill>
        <p:spPr>
          <a:xfrm>
            <a:off x="5699223" y="2619880"/>
            <a:ext cx="941704" cy="941704"/>
          </a:xfrm>
          <a:prstGeom prst="rect">
            <a:avLst/>
          </a:prstGeom>
          <a:ln w="12700">
            <a:miter lim="400000"/>
          </a:ln>
        </p:spPr>
      </p:pic>
      <p:pic>
        <p:nvPicPr>
          <p:cNvPr id="272" name="Image" descr="Image"/>
          <p:cNvPicPr>
            <a:picLocks noChangeAspect="1"/>
          </p:cNvPicPr>
          <p:nvPr/>
        </p:nvPicPr>
        <p:blipFill>
          <a:blip r:embed="rId4"/>
          <a:stretch>
            <a:fillRect/>
          </a:stretch>
        </p:blipFill>
        <p:spPr>
          <a:xfrm>
            <a:off x="5673889" y="3663821"/>
            <a:ext cx="1210078" cy="1018666"/>
          </a:xfrm>
          <a:prstGeom prst="rect">
            <a:avLst/>
          </a:prstGeom>
          <a:ln w="12700">
            <a:miter lim="400000"/>
          </a:ln>
        </p:spPr>
      </p:pic>
      <p:sp>
        <p:nvSpPr>
          <p:cNvPr id="273" name="1."/>
          <p:cNvSpPr txBox="1"/>
          <p:nvPr/>
        </p:nvSpPr>
        <p:spPr>
          <a:xfrm>
            <a:off x="5612605" y="2181944"/>
            <a:ext cx="215874" cy="281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sz="3700" b="0">
                <a:latin typeface="Helvetica"/>
                <a:ea typeface="Helvetica"/>
                <a:cs typeface="Helvetica"/>
                <a:sym typeface="Helvetica"/>
              </a:defRPr>
            </a:lvl1pPr>
          </a:lstStyle>
          <a:p>
            <a:r>
              <a:rPr sz="1951"/>
              <a:t>1.</a:t>
            </a:r>
          </a:p>
        </p:txBody>
      </p:sp>
      <p:sp>
        <p:nvSpPr>
          <p:cNvPr id="274" name="2."/>
          <p:cNvSpPr txBox="1"/>
          <p:nvPr/>
        </p:nvSpPr>
        <p:spPr>
          <a:xfrm>
            <a:off x="5612605" y="3283810"/>
            <a:ext cx="215874" cy="281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sz="3700" b="0">
                <a:latin typeface="Helvetica"/>
                <a:ea typeface="Helvetica"/>
                <a:cs typeface="Helvetica"/>
                <a:sym typeface="Helvetica"/>
              </a:defRPr>
            </a:lvl1pPr>
          </a:lstStyle>
          <a:p>
            <a:r>
              <a:rPr sz="1951"/>
              <a:t>2.</a:t>
            </a:r>
          </a:p>
        </p:txBody>
      </p:sp>
      <p:sp>
        <p:nvSpPr>
          <p:cNvPr id="275" name="3."/>
          <p:cNvSpPr txBox="1"/>
          <p:nvPr/>
        </p:nvSpPr>
        <p:spPr>
          <a:xfrm>
            <a:off x="5612605" y="4220051"/>
            <a:ext cx="215874" cy="281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defRPr sz="3700" b="0">
                <a:latin typeface="Helvetica"/>
                <a:ea typeface="Helvetica"/>
                <a:cs typeface="Helvetica"/>
                <a:sym typeface="Helvetica"/>
              </a:defRPr>
            </a:lvl1pPr>
          </a:lstStyle>
          <a:p>
            <a:r>
              <a:rPr sz="1951"/>
              <a:t>3.</a:t>
            </a:r>
          </a:p>
        </p:txBody>
      </p:sp>
      <p:sp>
        <p:nvSpPr>
          <p:cNvPr id="276" name="Man"/>
          <p:cNvSpPr/>
          <p:nvPr/>
        </p:nvSpPr>
        <p:spPr>
          <a:xfrm>
            <a:off x="2837204" y="1570356"/>
            <a:ext cx="463475" cy="1196536"/>
          </a:xfrm>
          <a:custGeom>
            <a:avLst/>
            <a:gdLst/>
            <a:ahLst/>
            <a:cxnLst>
              <a:cxn ang="0">
                <a:pos x="wd2" y="hd2"/>
              </a:cxn>
              <a:cxn ang="5400000">
                <a:pos x="wd2" y="hd2"/>
              </a:cxn>
              <a:cxn ang="10800000">
                <a:pos x="wd2" y="hd2"/>
              </a:cxn>
              <a:cxn ang="16200000">
                <a:pos x="wd2" y="hd2"/>
              </a:cxn>
            </a:cxnLst>
            <a:rect l="0" t="0" r="r" b="b"/>
            <a:pathLst>
              <a:path w="21470" h="21502"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rgbClr val="5E5E5E"/>
          </a:solidFill>
          <a:ln w="12700">
            <a:miter lim="400000"/>
          </a:ln>
        </p:spPr>
        <p:txBody>
          <a:bodyPr lIns="26789" tIns="26789" rIns="26789" bIns="26789" anchor="ctr"/>
          <a:lstStyle/>
          <a:p>
            <a:pPr>
              <a:defRPr sz="2200" b="0">
                <a:solidFill>
                  <a:srgbClr val="FFFFFF"/>
                </a:solidFill>
                <a:latin typeface="+mn-lt"/>
                <a:ea typeface="+mn-ea"/>
                <a:cs typeface="+mn-cs"/>
                <a:sym typeface="Helvetica Neue Medium"/>
              </a:defRPr>
            </a:pPr>
            <a:endParaRPr sz="1160"/>
          </a:p>
        </p:txBody>
      </p:sp>
      <p:sp>
        <p:nvSpPr>
          <p:cNvPr id="277" name="Bear"/>
          <p:cNvSpPr/>
          <p:nvPr/>
        </p:nvSpPr>
        <p:spPr>
          <a:xfrm>
            <a:off x="2438555" y="3719814"/>
            <a:ext cx="1261948" cy="648594"/>
          </a:xfrm>
          <a:custGeom>
            <a:avLst/>
            <a:gdLst/>
            <a:ahLst/>
            <a:cxnLst>
              <a:cxn ang="0">
                <a:pos x="wd2" y="hd2"/>
              </a:cxn>
              <a:cxn ang="5400000">
                <a:pos x="wd2" y="hd2"/>
              </a:cxn>
              <a:cxn ang="10800000">
                <a:pos x="wd2" y="hd2"/>
              </a:cxn>
              <a:cxn ang="16200000">
                <a:pos x="wd2" y="hd2"/>
              </a:cxn>
            </a:cxnLst>
            <a:rect l="0" t="0" r="r" b="b"/>
            <a:pathLst>
              <a:path w="21296" h="21074" extrusionOk="0">
                <a:moveTo>
                  <a:pt x="13218" y="9"/>
                </a:moveTo>
                <a:cubicBezTo>
                  <a:pt x="12471" y="-78"/>
                  <a:pt x="11952" y="532"/>
                  <a:pt x="11556" y="727"/>
                </a:cubicBezTo>
                <a:cubicBezTo>
                  <a:pt x="10568" y="1215"/>
                  <a:pt x="8739" y="-302"/>
                  <a:pt x="6247" y="1034"/>
                </a:cubicBezTo>
                <a:cubicBezTo>
                  <a:pt x="3246" y="2643"/>
                  <a:pt x="2201" y="6886"/>
                  <a:pt x="1783" y="10361"/>
                </a:cubicBezTo>
                <a:cubicBezTo>
                  <a:pt x="1590" y="11961"/>
                  <a:pt x="396" y="15519"/>
                  <a:pt x="73" y="16872"/>
                </a:cubicBezTo>
                <a:cubicBezTo>
                  <a:pt x="-250" y="18225"/>
                  <a:pt x="586" y="20933"/>
                  <a:pt x="871" y="21010"/>
                </a:cubicBezTo>
                <a:cubicBezTo>
                  <a:pt x="2073" y="21075"/>
                  <a:pt x="2086" y="20842"/>
                  <a:pt x="2086" y="20420"/>
                </a:cubicBezTo>
                <a:cubicBezTo>
                  <a:pt x="2086" y="20163"/>
                  <a:pt x="1764" y="20239"/>
                  <a:pt x="1650" y="19874"/>
                </a:cubicBezTo>
                <a:cubicBezTo>
                  <a:pt x="1536" y="19508"/>
                  <a:pt x="1650" y="19031"/>
                  <a:pt x="1650" y="19031"/>
                </a:cubicBezTo>
                <a:lnTo>
                  <a:pt x="4594" y="14384"/>
                </a:lnTo>
                <a:cubicBezTo>
                  <a:pt x="4594" y="14384"/>
                  <a:pt x="4703" y="17015"/>
                  <a:pt x="5349" y="18002"/>
                </a:cubicBezTo>
                <a:cubicBezTo>
                  <a:pt x="5994" y="18990"/>
                  <a:pt x="6014" y="21039"/>
                  <a:pt x="6014" y="21039"/>
                </a:cubicBezTo>
                <a:cubicBezTo>
                  <a:pt x="6014" y="21039"/>
                  <a:pt x="8272" y="21074"/>
                  <a:pt x="8861" y="21074"/>
                </a:cubicBezTo>
                <a:cubicBezTo>
                  <a:pt x="9256" y="21074"/>
                  <a:pt x="9281" y="20486"/>
                  <a:pt x="9039" y="20273"/>
                </a:cubicBezTo>
                <a:cubicBezTo>
                  <a:pt x="8836" y="20094"/>
                  <a:pt x="8576" y="19997"/>
                  <a:pt x="8281" y="19720"/>
                </a:cubicBezTo>
                <a:cubicBezTo>
                  <a:pt x="7705" y="19181"/>
                  <a:pt x="7557" y="15945"/>
                  <a:pt x="7576" y="13714"/>
                </a:cubicBezTo>
                <a:cubicBezTo>
                  <a:pt x="8610" y="13902"/>
                  <a:pt x="9735" y="13698"/>
                  <a:pt x="10856" y="13296"/>
                </a:cubicBezTo>
                <a:cubicBezTo>
                  <a:pt x="10552" y="14868"/>
                  <a:pt x="10705" y="17276"/>
                  <a:pt x="10946" y="18085"/>
                </a:cubicBezTo>
                <a:cubicBezTo>
                  <a:pt x="11233" y="19051"/>
                  <a:pt x="11440" y="21010"/>
                  <a:pt x="11440" y="21010"/>
                </a:cubicBezTo>
                <a:cubicBezTo>
                  <a:pt x="11611" y="21010"/>
                  <a:pt x="13078" y="21010"/>
                  <a:pt x="13458" y="21010"/>
                </a:cubicBezTo>
                <a:cubicBezTo>
                  <a:pt x="13838" y="21010"/>
                  <a:pt x="13944" y="20402"/>
                  <a:pt x="13629" y="20170"/>
                </a:cubicBezTo>
                <a:cubicBezTo>
                  <a:pt x="13326" y="19946"/>
                  <a:pt x="12957" y="19695"/>
                  <a:pt x="12805" y="19513"/>
                </a:cubicBezTo>
                <a:cubicBezTo>
                  <a:pt x="12653" y="19330"/>
                  <a:pt x="12755" y="18817"/>
                  <a:pt x="12793" y="18414"/>
                </a:cubicBezTo>
                <a:cubicBezTo>
                  <a:pt x="12831" y="18012"/>
                  <a:pt x="13219" y="16543"/>
                  <a:pt x="13732" y="14605"/>
                </a:cubicBezTo>
                <a:cubicBezTo>
                  <a:pt x="14929" y="17970"/>
                  <a:pt x="15727" y="18411"/>
                  <a:pt x="16601" y="18813"/>
                </a:cubicBezTo>
                <a:cubicBezTo>
                  <a:pt x="17475" y="19216"/>
                  <a:pt x="17874" y="20640"/>
                  <a:pt x="18444" y="20969"/>
                </a:cubicBezTo>
                <a:cubicBezTo>
                  <a:pt x="19014" y="21298"/>
                  <a:pt x="20320" y="19891"/>
                  <a:pt x="20210" y="19251"/>
                </a:cubicBezTo>
                <a:cubicBezTo>
                  <a:pt x="20091" y="18559"/>
                  <a:pt x="18966" y="19230"/>
                  <a:pt x="18814" y="18791"/>
                </a:cubicBezTo>
                <a:cubicBezTo>
                  <a:pt x="18627" y="18083"/>
                  <a:pt x="18082" y="16582"/>
                  <a:pt x="17341" y="15119"/>
                </a:cubicBezTo>
                <a:cubicBezTo>
                  <a:pt x="16600" y="13656"/>
                  <a:pt x="16715" y="12922"/>
                  <a:pt x="16810" y="10910"/>
                </a:cubicBezTo>
                <a:cubicBezTo>
                  <a:pt x="17418" y="10727"/>
                  <a:pt x="19032" y="11204"/>
                  <a:pt x="19585" y="11686"/>
                </a:cubicBezTo>
                <a:cubicBezTo>
                  <a:pt x="20137" y="12169"/>
                  <a:pt x="20096" y="11385"/>
                  <a:pt x="20305" y="11642"/>
                </a:cubicBezTo>
                <a:cubicBezTo>
                  <a:pt x="20514" y="11897"/>
                  <a:pt x="21350" y="10946"/>
                  <a:pt x="21293" y="10763"/>
                </a:cubicBezTo>
                <a:cubicBezTo>
                  <a:pt x="21236" y="10580"/>
                  <a:pt x="20837" y="9155"/>
                  <a:pt x="20381" y="7692"/>
                </a:cubicBezTo>
                <a:cubicBezTo>
                  <a:pt x="20400" y="6558"/>
                  <a:pt x="20343" y="6227"/>
                  <a:pt x="19678" y="4581"/>
                </a:cubicBezTo>
                <a:cubicBezTo>
                  <a:pt x="19565" y="4302"/>
                  <a:pt x="19455" y="4100"/>
                  <a:pt x="19344" y="3949"/>
                </a:cubicBezTo>
                <a:cubicBezTo>
                  <a:pt x="19291" y="3481"/>
                  <a:pt x="19229" y="3022"/>
                  <a:pt x="19173" y="2771"/>
                </a:cubicBezTo>
                <a:cubicBezTo>
                  <a:pt x="19086" y="2374"/>
                  <a:pt x="18185" y="2683"/>
                  <a:pt x="18258" y="3352"/>
                </a:cubicBezTo>
                <a:cubicBezTo>
                  <a:pt x="18270" y="3462"/>
                  <a:pt x="18276" y="3581"/>
                  <a:pt x="18278" y="3703"/>
                </a:cubicBezTo>
                <a:cubicBezTo>
                  <a:pt x="18137" y="3760"/>
                  <a:pt x="18001" y="3815"/>
                  <a:pt x="17873" y="3815"/>
                </a:cubicBezTo>
                <a:cubicBezTo>
                  <a:pt x="17873" y="3815"/>
                  <a:pt x="16715" y="2388"/>
                  <a:pt x="15822" y="2059"/>
                </a:cubicBezTo>
                <a:cubicBezTo>
                  <a:pt x="14929" y="1730"/>
                  <a:pt x="14448" y="432"/>
                  <a:pt x="13553" y="92"/>
                </a:cubicBezTo>
                <a:cubicBezTo>
                  <a:pt x="13437" y="48"/>
                  <a:pt x="13325" y="21"/>
                  <a:pt x="13218" y="9"/>
                </a:cubicBezTo>
                <a:close/>
              </a:path>
            </a:pathLst>
          </a:custGeom>
          <a:solidFill>
            <a:srgbClr val="5E5E5E"/>
          </a:solidFill>
          <a:ln w="12700">
            <a:miter lim="400000"/>
          </a:ln>
        </p:spPr>
        <p:txBody>
          <a:bodyPr lIns="26789" tIns="26789" rIns="26789" bIns="26789" anchor="ctr"/>
          <a:lstStyle/>
          <a:p>
            <a:pPr>
              <a:defRPr sz="2200" b="0">
                <a:solidFill>
                  <a:srgbClr val="FFFFFF"/>
                </a:solidFill>
                <a:latin typeface="+mn-lt"/>
                <a:ea typeface="+mn-ea"/>
                <a:cs typeface="+mn-cs"/>
                <a:sym typeface="Helvetica Neue Medium"/>
              </a:defRPr>
            </a:pPr>
            <a:endParaRPr sz="1160"/>
          </a:p>
        </p:txBody>
      </p:sp>
      <p:sp>
        <p:nvSpPr>
          <p:cNvPr id="278" name="Line"/>
          <p:cNvSpPr/>
          <p:nvPr/>
        </p:nvSpPr>
        <p:spPr>
          <a:xfrm>
            <a:off x="3695985" y="2341293"/>
            <a:ext cx="1610866" cy="785101"/>
          </a:xfrm>
          <a:prstGeom prst="line">
            <a:avLst/>
          </a:prstGeom>
          <a:ln w="25400">
            <a:solidFill>
              <a:srgbClr val="000000"/>
            </a:solidFill>
            <a:miter lim="400000"/>
            <a:tailEnd type="triangle"/>
          </a:ln>
        </p:spPr>
        <p:txBody>
          <a:bodyPr lIns="26789" tIns="26789" rIns="26789" bIns="26789" anchor="ctr"/>
          <a:lstStyle/>
          <a:p>
            <a:pPr>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279" name="Line"/>
          <p:cNvSpPr/>
          <p:nvPr/>
        </p:nvSpPr>
        <p:spPr>
          <a:xfrm flipV="1">
            <a:off x="3984103" y="3513845"/>
            <a:ext cx="1409210" cy="757550"/>
          </a:xfrm>
          <a:prstGeom prst="line">
            <a:avLst/>
          </a:prstGeom>
          <a:ln w="25400">
            <a:solidFill>
              <a:srgbClr val="000000"/>
            </a:solidFill>
            <a:miter lim="400000"/>
            <a:tailEnd type="triangle"/>
          </a:ln>
        </p:spPr>
        <p:txBody>
          <a:bodyPr lIns="26789" tIns="26789" rIns="26789" bIns="26789" anchor="ctr"/>
          <a:lstStyle/>
          <a:p>
            <a:pPr>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a:p>
        </p:txBody>
      </p:sp>
      <p:grpSp>
        <p:nvGrpSpPr>
          <p:cNvPr id="284" name="Group"/>
          <p:cNvGrpSpPr/>
          <p:nvPr/>
        </p:nvGrpSpPr>
        <p:grpSpPr>
          <a:xfrm>
            <a:off x="3759103" y="2177597"/>
            <a:ext cx="1622867" cy="1941625"/>
            <a:chOff x="-1" y="-1"/>
            <a:chExt cx="3077436" cy="3681896"/>
          </a:xfrm>
        </p:grpSpPr>
        <p:sp>
          <p:nvSpPr>
            <p:cNvPr id="280" name="Line"/>
            <p:cNvSpPr/>
            <p:nvPr/>
          </p:nvSpPr>
          <p:spPr>
            <a:xfrm flipH="1" flipV="1">
              <a:off x="-1" y="-1"/>
              <a:ext cx="3077436" cy="1496297"/>
            </a:xfrm>
            <a:prstGeom prst="line">
              <a:avLst/>
            </a:prstGeom>
            <a:noFill/>
            <a:ln w="25400" cap="flat">
              <a:solidFill>
                <a:srgbClr val="000000"/>
              </a:solidFill>
              <a:prstDash val="solid"/>
              <a:miter lim="400000"/>
              <a:tailEnd type="triangle" w="med" len="med"/>
            </a:ln>
            <a:effectLst/>
          </p:spPr>
          <p:txBody>
            <a:bodyPr wrap="square" lIns="26789" tIns="26789" rIns="26789" bIns="26789" numCol="1" anchor="ctr">
              <a:noAutofit/>
            </a:bodyPr>
            <a:lstStyle/>
            <a:p>
              <a:pPr>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281" name="Line"/>
            <p:cNvSpPr/>
            <p:nvPr/>
          </p:nvSpPr>
          <p:spPr>
            <a:xfrm flipH="1">
              <a:off x="409894" y="2292197"/>
              <a:ext cx="2525270" cy="1389698"/>
            </a:xfrm>
            <a:prstGeom prst="line">
              <a:avLst/>
            </a:prstGeom>
            <a:noFill/>
            <a:ln w="25400" cap="flat">
              <a:solidFill>
                <a:srgbClr val="000000"/>
              </a:solidFill>
              <a:prstDash val="solid"/>
              <a:miter lim="400000"/>
              <a:tailEnd type="triangle" w="med" len="med"/>
            </a:ln>
            <a:effectLst/>
          </p:spPr>
          <p:txBody>
            <a:bodyPr wrap="square" lIns="26789" tIns="26789" rIns="26789" bIns="26789" numCol="1" anchor="ctr">
              <a:noAutofit/>
            </a:bodyPr>
            <a:lstStyle/>
            <a:p>
              <a:pPr>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a:p>
          </p:txBody>
        </p:sp>
        <p:pic>
          <p:nvPicPr>
            <p:cNvPr id="282" name="Image" descr="Image"/>
            <p:cNvPicPr>
              <a:picLocks noChangeAspect="1"/>
            </p:cNvPicPr>
            <p:nvPr/>
          </p:nvPicPr>
          <p:blipFill>
            <a:blip r:embed="rId5"/>
            <a:stretch>
              <a:fillRect/>
            </a:stretch>
          </p:blipFill>
          <p:spPr>
            <a:xfrm>
              <a:off x="1099305" y="2388889"/>
              <a:ext cx="312014" cy="553116"/>
            </a:xfrm>
            <a:prstGeom prst="rect">
              <a:avLst/>
            </a:prstGeom>
            <a:ln w="12700" cap="flat">
              <a:noFill/>
              <a:miter lim="400000"/>
            </a:ln>
            <a:effectLst/>
          </p:spPr>
        </p:pic>
        <p:sp>
          <p:nvSpPr>
            <p:cNvPr id="283" name="0"/>
            <p:cNvSpPr txBox="1"/>
            <p:nvPr/>
          </p:nvSpPr>
          <p:spPr>
            <a:xfrm>
              <a:off x="1503369" y="110728"/>
              <a:ext cx="330576" cy="5332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defRPr sz="2800"/>
              </a:lvl1pPr>
            </a:lstStyle>
            <a:p>
              <a:r>
                <a:rPr sz="1476"/>
                <a:t>0</a:t>
              </a:r>
            </a:p>
          </p:txBody>
        </p:sp>
      </p:grpSp>
      <p:sp>
        <p:nvSpPr>
          <p:cNvPr id="2" name="TextBox 1">
            <a:extLst>
              <a:ext uri="{FF2B5EF4-FFF2-40B4-BE49-F238E27FC236}">
                <a16:creationId xmlns:a16="http://schemas.microsoft.com/office/drawing/2014/main" id="{0C51064F-6D6B-7342-B333-3F8528F2B9FB}"/>
              </a:ext>
            </a:extLst>
          </p:cNvPr>
          <p:cNvSpPr txBox="1"/>
          <p:nvPr/>
        </p:nvSpPr>
        <p:spPr>
          <a:xfrm>
            <a:off x="1675875" y="469105"/>
            <a:ext cx="3249608" cy="507831"/>
          </a:xfrm>
          <a:prstGeom prst="rect">
            <a:avLst/>
          </a:prstGeom>
          <a:noFill/>
        </p:spPr>
        <p:txBody>
          <a:bodyPr wrap="none" rtlCol="0">
            <a:spAutoFit/>
          </a:bodyPr>
          <a:lstStyle/>
          <a:p>
            <a:r>
              <a:rPr lang="en-US" sz="2700" b="1" dirty="0">
                <a:solidFill>
                  <a:schemeClr val="bg2">
                    <a:lumMod val="75000"/>
                  </a:schemeClr>
                </a:solidFill>
                <a:latin typeface="Arial" panose="020B0604020202020204" pitchFamily="34" charset="0"/>
                <a:cs typeface="Arial" panose="020B0604020202020204" pitchFamily="34" charset="0"/>
              </a:rPr>
              <a:t>Competing Agents</a:t>
            </a:r>
          </a:p>
        </p:txBody>
      </p:sp>
    </p:spTree>
    <p:extLst>
      <p:ext uri="{BB962C8B-B14F-4D97-AF65-F5344CB8AC3E}">
        <p14:creationId xmlns:p14="http://schemas.microsoft.com/office/powerpoint/2010/main" val="575164073"/>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7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7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animBg="1" advAuto="0"/>
      <p:bldP spid="279" grpId="0" animBg="1" advAuto="0"/>
      <p:bldP spid="284"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We are going to think about a bandit market: agents on one side, arms on the other side."/>
          <p:cNvSpPr txBox="1"/>
          <p:nvPr/>
        </p:nvSpPr>
        <p:spPr>
          <a:xfrm>
            <a:off x="1484433" y="1405788"/>
            <a:ext cx="6216959" cy="508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lgn="l">
              <a:defRPr sz="2800"/>
            </a:lvl1pPr>
          </a:lstStyle>
          <a:p>
            <a:pPr marL="285750" indent="-285750">
              <a:buFont typeface="Arial" panose="020B0604020202020204" pitchFamily="34" charset="0"/>
              <a:buChar char="•"/>
            </a:pPr>
            <a:r>
              <a:rPr sz="1476" dirty="0"/>
              <a:t>We </a:t>
            </a:r>
            <a:r>
              <a:rPr lang="en-US" sz="1476" dirty="0"/>
              <a:t>conceive of </a:t>
            </a:r>
            <a:r>
              <a:rPr sz="1476" dirty="0"/>
              <a:t>a </a:t>
            </a:r>
            <a:r>
              <a:rPr sz="1476" dirty="0">
                <a:solidFill>
                  <a:schemeClr val="bg2">
                    <a:lumMod val="75000"/>
                  </a:schemeClr>
                </a:solidFill>
              </a:rPr>
              <a:t>bandit market</a:t>
            </a:r>
            <a:r>
              <a:rPr sz="1476" dirty="0"/>
              <a:t>: agents on one side, arms on the other side.  </a:t>
            </a:r>
          </a:p>
        </p:txBody>
      </p:sp>
      <p:sp>
        <p:nvSpPr>
          <p:cNvPr id="289" name="Agents get noisy rewards when they pull arms."/>
          <p:cNvSpPr txBox="1"/>
          <p:nvPr/>
        </p:nvSpPr>
        <p:spPr>
          <a:xfrm>
            <a:off x="2448588" y="2366665"/>
            <a:ext cx="4246824" cy="265056"/>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defRPr sz="2600" b="0">
                <a:solidFill>
                  <a:srgbClr val="FFFFFF"/>
                </a:solidFill>
                <a:latin typeface="+mn-lt"/>
                <a:ea typeface="+mn-ea"/>
                <a:cs typeface="+mn-cs"/>
                <a:sym typeface="Helvetica Neue Medium"/>
              </a:defRPr>
            </a:lvl1pPr>
          </a:lstStyle>
          <a:p>
            <a:r>
              <a:rPr sz="1371"/>
              <a:t>Agents get noisy rewards when they pull arms.  </a:t>
            </a:r>
          </a:p>
        </p:txBody>
      </p:sp>
      <p:sp>
        <p:nvSpPr>
          <p:cNvPr id="290" name="Arms have preferences over agents (these preferences can also express agents’ skill levels)"/>
          <p:cNvSpPr txBox="1"/>
          <p:nvPr/>
        </p:nvSpPr>
        <p:spPr>
          <a:xfrm>
            <a:off x="2448588" y="2749267"/>
            <a:ext cx="4246824" cy="686967"/>
          </a:xfrm>
          <a:prstGeom prst="rect">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defRPr sz="2600" b="0">
                <a:solidFill>
                  <a:srgbClr val="FFFFFF"/>
                </a:solidFill>
                <a:latin typeface="+mn-lt"/>
                <a:ea typeface="+mn-ea"/>
                <a:cs typeface="+mn-cs"/>
                <a:sym typeface="Helvetica Neue Medium"/>
              </a:defRPr>
            </a:lvl1pPr>
          </a:lstStyle>
          <a:p>
            <a:r>
              <a:rPr sz="1371"/>
              <a:t>Arms have preferences over agents (these preferences can also express agents’ skill levels)</a:t>
            </a:r>
          </a:p>
        </p:txBody>
      </p:sp>
      <p:sp>
        <p:nvSpPr>
          <p:cNvPr id="291" name="When multiple agents pull the same arm only the most preferred agent gets a reward."/>
          <p:cNvSpPr txBox="1"/>
          <p:nvPr/>
        </p:nvSpPr>
        <p:spPr>
          <a:xfrm>
            <a:off x="2448588" y="3555459"/>
            <a:ext cx="4246824" cy="476012"/>
          </a:xfrm>
          <a:prstGeom prst="rect">
            <a:avLst/>
          </a:prstGeom>
          <a:solidFill>
            <a:schemeClr val="accent1">
              <a:lumOff val="-135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defRPr sz="2600" b="0">
                <a:solidFill>
                  <a:srgbClr val="FFFFFF"/>
                </a:solidFill>
                <a:latin typeface="+mn-lt"/>
                <a:ea typeface="+mn-ea"/>
                <a:cs typeface="+mn-cs"/>
                <a:sym typeface="Helvetica Neue Medium"/>
              </a:defRPr>
            </a:lvl1pPr>
          </a:lstStyle>
          <a:p>
            <a:r>
              <a:rPr sz="1371"/>
              <a:t>When multiple agents pull the same arm only the most preferred agent gets a reward.</a:t>
            </a:r>
          </a:p>
        </p:txBody>
      </p:sp>
      <p:sp>
        <p:nvSpPr>
          <p:cNvPr id="7" name="TextBox 6">
            <a:extLst>
              <a:ext uri="{FF2B5EF4-FFF2-40B4-BE49-F238E27FC236}">
                <a16:creationId xmlns:a16="http://schemas.microsoft.com/office/drawing/2014/main" id="{361EA54D-7544-1148-AB1C-45D4C868BC08}"/>
              </a:ext>
            </a:extLst>
          </p:cNvPr>
          <p:cNvSpPr txBox="1"/>
          <p:nvPr/>
        </p:nvSpPr>
        <p:spPr>
          <a:xfrm>
            <a:off x="1613674" y="570637"/>
            <a:ext cx="2666114" cy="507831"/>
          </a:xfrm>
          <a:prstGeom prst="rect">
            <a:avLst/>
          </a:prstGeom>
          <a:noFill/>
        </p:spPr>
        <p:txBody>
          <a:bodyPr wrap="none" rtlCol="0">
            <a:spAutoFit/>
          </a:bodyPr>
          <a:lstStyle/>
          <a:p>
            <a:r>
              <a:rPr lang="en-US" sz="2700" b="1" dirty="0">
                <a:solidFill>
                  <a:schemeClr val="bg2">
                    <a:lumMod val="75000"/>
                  </a:schemeClr>
                </a:solidFill>
                <a:latin typeface="Arial" panose="020B0604020202020204" pitchFamily="34" charset="0"/>
                <a:cs typeface="Arial" panose="020B0604020202020204" pitchFamily="34" charset="0"/>
              </a:rPr>
              <a:t>Bandit Markets</a:t>
            </a:r>
          </a:p>
        </p:txBody>
      </p:sp>
    </p:spTree>
    <p:extLst>
      <p:ext uri="{BB962C8B-B14F-4D97-AF65-F5344CB8AC3E}">
        <p14:creationId xmlns:p14="http://schemas.microsoft.com/office/powerpoint/2010/main" val="413329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Then it is natural to define the regret of agent i up to time n as:"/>
          <p:cNvSpPr txBox="1"/>
          <p:nvPr/>
        </p:nvSpPr>
        <p:spPr>
          <a:xfrm>
            <a:off x="1655289" y="1064264"/>
            <a:ext cx="5833422" cy="508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lgn="l">
              <a:defRPr sz="2800"/>
            </a:lvl1pPr>
          </a:lstStyle>
          <a:p>
            <a:r>
              <a:rPr sz="1476"/>
              <a:t>Then it is natural to define the regret of agent i up to time n as:</a:t>
            </a:r>
          </a:p>
        </p:txBody>
      </p:sp>
      <p:pic>
        <p:nvPicPr>
          <p:cNvPr id="295" name="R_i(n)_=_n_mu_i(.pdf" descr="R_i(n)_=_n_mu_i(.pdf"/>
          <p:cNvPicPr>
            <a:picLocks noChangeAspect="1"/>
          </p:cNvPicPr>
          <p:nvPr/>
        </p:nvPicPr>
        <p:blipFill>
          <a:blip r:embed="rId2"/>
          <a:stretch>
            <a:fillRect/>
          </a:stretch>
        </p:blipFill>
        <p:spPr>
          <a:xfrm>
            <a:off x="2661893" y="1667321"/>
            <a:ext cx="3442395" cy="669727"/>
          </a:xfrm>
          <a:prstGeom prst="rect">
            <a:avLst/>
          </a:prstGeom>
          <a:ln w="12700">
            <a:miter lim="400000"/>
          </a:ln>
        </p:spPr>
      </p:pic>
      <p:sp>
        <p:nvSpPr>
          <p:cNvPr id="296" name="Line"/>
          <p:cNvSpPr/>
          <p:nvPr/>
        </p:nvSpPr>
        <p:spPr>
          <a:xfrm>
            <a:off x="3620989" y="2238943"/>
            <a:ext cx="848219" cy="0"/>
          </a:xfrm>
          <a:prstGeom prst="line">
            <a:avLst/>
          </a:prstGeom>
          <a:ln w="38100">
            <a:solidFill>
              <a:schemeClr val="accent1">
                <a:lumOff val="-13575"/>
              </a:schemeClr>
            </a:solidFill>
            <a:miter lim="400000"/>
          </a:ln>
        </p:spPr>
        <p:txBody>
          <a:bodyPr lIns="26789" tIns="26789" rIns="26789" bIns="26789" anchor="ctr"/>
          <a:lstStyle/>
          <a:p>
            <a:pPr>
              <a:defRPr sz="2200" b="0">
                <a:solidFill>
                  <a:srgbClr val="FFFFFF"/>
                </a:solidFill>
                <a:latin typeface="+mn-lt"/>
                <a:ea typeface="+mn-ea"/>
                <a:cs typeface="+mn-cs"/>
                <a:sym typeface="Helvetica Neue Medium"/>
              </a:defRPr>
            </a:pPr>
            <a:endParaRPr sz="1160"/>
          </a:p>
        </p:txBody>
      </p:sp>
      <p:sp>
        <p:nvSpPr>
          <p:cNvPr id="297" name="Line"/>
          <p:cNvSpPr/>
          <p:nvPr/>
        </p:nvSpPr>
        <p:spPr>
          <a:xfrm flipH="1">
            <a:off x="3820282" y="2238943"/>
            <a:ext cx="249424" cy="458180"/>
          </a:xfrm>
          <a:prstGeom prst="line">
            <a:avLst/>
          </a:prstGeom>
          <a:ln w="38100">
            <a:solidFill>
              <a:schemeClr val="accent1">
                <a:lumOff val="-13575"/>
              </a:schemeClr>
            </a:solidFill>
            <a:miter lim="400000"/>
            <a:tailEnd type="triangle"/>
          </a:ln>
        </p:spPr>
        <p:txBody>
          <a:bodyPr lIns="26789" tIns="26789" rIns="26789" bIns="26789" anchor="ctr"/>
          <a:lstStyle/>
          <a:p>
            <a:pPr>
              <a:defRPr sz="2200" b="0">
                <a:solidFill>
                  <a:srgbClr val="FFFFFF"/>
                </a:solidFill>
                <a:latin typeface="+mn-lt"/>
                <a:ea typeface="+mn-ea"/>
                <a:cs typeface="+mn-cs"/>
                <a:sym typeface="Helvetica Neue Medium"/>
              </a:defRPr>
            </a:pPr>
            <a:endParaRPr sz="1160"/>
          </a:p>
        </p:txBody>
      </p:sp>
      <p:sp>
        <p:nvSpPr>
          <p:cNvPr id="298" name="Mean reward of stable match"/>
          <p:cNvSpPr txBox="1"/>
          <p:nvPr/>
        </p:nvSpPr>
        <p:spPr>
          <a:xfrm>
            <a:off x="3099860" y="2751031"/>
            <a:ext cx="1447388" cy="476012"/>
          </a:xfrm>
          <a:prstGeom prst="rect">
            <a:avLst/>
          </a:prstGeom>
          <a:solidFill>
            <a:schemeClr val="accent1">
              <a:lumOff val="-135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defRPr sz="2600" b="0">
                <a:solidFill>
                  <a:srgbClr val="FFFFFF"/>
                </a:solidFill>
                <a:latin typeface="+mn-lt"/>
                <a:ea typeface="+mn-ea"/>
                <a:cs typeface="+mn-cs"/>
                <a:sym typeface="Helvetica Neue Medium"/>
              </a:defRPr>
            </a:lvl1pPr>
          </a:lstStyle>
          <a:p>
            <a:r>
              <a:rPr sz="1371"/>
              <a:t>Mean reward of stable match</a:t>
            </a:r>
          </a:p>
        </p:txBody>
      </p:sp>
      <p:sp>
        <p:nvSpPr>
          <p:cNvPr id="299" name="Line"/>
          <p:cNvSpPr/>
          <p:nvPr/>
        </p:nvSpPr>
        <p:spPr>
          <a:xfrm>
            <a:off x="5348883" y="2198759"/>
            <a:ext cx="848219" cy="0"/>
          </a:xfrm>
          <a:prstGeom prst="line">
            <a:avLst/>
          </a:prstGeom>
          <a:ln w="38100">
            <a:solidFill>
              <a:schemeClr val="accent1">
                <a:lumOff val="-13575"/>
              </a:schemeClr>
            </a:solidFill>
            <a:miter lim="400000"/>
          </a:ln>
        </p:spPr>
        <p:txBody>
          <a:bodyPr lIns="26789" tIns="26789" rIns="26789" bIns="26789" anchor="ctr"/>
          <a:lstStyle/>
          <a:p>
            <a:pPr>
              <a:defRPr sz="2200" b="0">
                <a:solidFill>
                  <a:srgbClr val="FFFFFF"/>
                </a:solidFill>
                <a:latin typeface="+mn-lt"/>
                <a:ea typeface="+mn-ea"/>
                <a:cs typeface="+mn-cs"/>
                <a:sym typeface="Helvetica Neue Medium"/>
              </a:defRPr>
            </a:pPr>
            <a:endParaRPr sz="1160"/>
          </a:p>
        </p:txBody>
      </p:sp>
      <p:sp>
        <p:nvSpPr>
          <p:cNvPr id="300" name="Line"/>
          <p:cNvSpPr/>
          <p:nvPr/>
        </p:nvSpPr>
        <p:spPr>
          <a:xfrm>
            <a:off x="5797599" y="2198759"/>
            <a:ext cx="261950" cy="443227"/>
          </a:xfrm>
          <a:prstGeom prst="line">
            <a:avLst/>
          </a:prstGeom>
          <a:ln w="38100">
            <a:solidFill>
              <a:schemeClr val="accent1">
                <a:lumOff val="-13575"/>
              </a:schemeClr>
            </a:solidFill>
            <a:miter lim="400000"/>
            <a:tailEnd type="triangle"/>
          </a:ln>
        </p:spPr>
        <p:txBody>
          <a:bodyPr lIns="26789" tIns="26789" rIns="26789" bIns="26789" anchor="ctr"/>
          <a:lstStyle/>
          <a:p>
            <a:pPr>
              <a:defRPr sz="2200" b="0">
                <a:solidFill>
                  <a:srgbClr val="FFFFFF"/>
                </a:solidFill>
                <a:latin typeface="+mn-lt"/>
                <a:ea typeface="+mn-ea"/>
                <a:cs typeface="+mn-cs"/>
                <a:sym typeface="Helvetica Neue Medium"/>
              </a:defRPr>
            </a:pPr>
            <a:endParaRPr sz="1160"/>
          </a:p>
        </p:txBody>
      </p:sp>
      <p:sp>
        <p:nvSpPr>
          <p:cNvPr id="301" name="Reward at time t"/>
          <p:cNvSpPr txBox="1"/>
          <p:nvPr/>
        </p:nvSpPr>
        <p:spPr>
          <a:xfrm>
            <a:off x="5530967" y="2856509"/>
            <a:ext cx="1763211" cy="265056"/>
          </a:xfrm>
          <a:prstGeom prst="rect">
            <a:avLst/>
          </a:prstGeom>
          <a:solidFill>
            <a:schemeClr val="accent1">
              <a:lumOff val="-135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defRPr sz="2600" b="0">
                <a:solidFill>
                  <a:srgbClr val="FFFFFF"/>
                </a:solidFill>
                <a:latin typeface="+mn-lt"/>
                <a:ea typeface="+mn-ea"/>
                <a:cs typeface="+mn-cs"/>
                <a:sym typeface="Helvetica Neue Medium"/>
              </a:defRPr>
            </a:lvl1pPr>
          </a:lstStyle>
          <a:p>
            <a:r>
              <a:rPr sz="1371" dirty="0"/>
              <a:t>Reward at time t</a:t>
            </a:r>
          </a:p>
        </p:txBody>
      </p:sp>
      <p:sp>
        <p:nvSpPr>
          <p:cNvPr id="303" name="Minimizing this regret is natural. It says that agents should expect rewards as good as their stable match in hindsight."/>
          <p:cNvSpPr txBox="1"/>
          <p:nvPr/>
        </p:nvSpPr>
        <p:spPr>
          <a:xfrm>
            <a:off x="1655289" y="3492237"/>
            <a:ext cx="5833422" cy="508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lgn="l">
              <a:defRPr sz="2800"/>
            </a:lvl1pPr>
          </a:lstStyle>
          <a:p>
            <a:r>
              <a:rPr sz="1476"/>
              <a:t>Minimizing this regret is natural. It says that agents should expect rewards as good as their stable match in hindsight. </a:t>
            </a:r>
          </a:p>
        </p:txBody>
      </p:sp>
      <p:sp>
        <p:nvSpPr>
          <p:cNvPr id="2" name="Rectangle 1">
            <a:extLst>
              <a:ext uri="{FF2B5EF4-FFF2-40B4-BE49-F238E27FC236}">
                <a16:creationId xmlns:a16="http://schemas.microsoft.com/office/drawing/2014/main" id="{A061532A-1037-8044-B27D-EFAFDEB52D2A}"/>
              </a:ext>
            </a:extLst>
          </p:cNvPr>
          <p:cNvSpPr/>
          <p:nvPr/>
        </p:nvSpPr>
        <p:spPr>
          <a:xfrm>
            <a:off x="1768412" y="263375"/>
            <a:ext cx="4262705" cy="507831"/>
          </a:xfrm>
          <a:prstGeom prst="rect">
            <a:avLst/>
          </a:prstGeom>
        </p:spPr>
        <p:txBody>
          <a:bodyPr wrap="none">
            <a:spAutoFit/>
          </a:bodyPr>
          <a:lstStyle/>
          <a:p>
            <a:r>
              <a:rPr lang="en-US" sz="2700" b="1" dirty="0">
                <a:solidFill>
                  <a:schemeClr val="bg2">
                    <a:lumMod val="75000"/>
                  </a:schemeClr>
                </a:solidFill>
                <a:latin typeface="Arial" panose="020B0604020202020204" pitchFamily="34" charset="0"/>
                <a:cs typeface="Arial" panose="020B0604020202020204" pitchFamily="34" charset="0"/>
              </a:rPr>
              <a:t>Regret in Bandit Markets</a:t>
            </a:r>
          </a:p>
        </p:txBody>
      </p:sp>
    </p:spTree>
    <p:extLst>
      <p:ext uri="{BB962C8B-B14F-4D97-AF65-F5344CB8AC3E}">
        <p14:creationId xmlns:p14="http://schemas.microsoft.com/office/powerpoint/2010/main" val="4055657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Gale-Shapley upper confidence bounds (GS-UCB):…"/>
          <p:cNvSpPr txBox="1"/>
          <p:nvPr/>
        </p:nvSpPr>
        <p:spPr>
          <a:xfrm>
            <a:off x="1869602" y="1447324"/>
            <a:ext cx="5833422" cy="2098122"/>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algn="l">
              <a:defRPr sz="2800" b="0">
                <a:solidFill>
                  <a:srgbClr val="FFFFFF"/>
                </a:solidFill>
                <a:latin typeface="+mn-lt"/>
                <a:ea typeface="+mn-ea"/>
                <a:cs typeface="+mn-cs"/>
                <a:sym typeface="Helvetica Neue Medium"/>
              </a:defRPr>
            </a:pPr>
            <a:r>
              <a:rPr sz="1476" dirty="0"/>
              <a:t>Gale-Shapley upper confidence bounds (GS-UCB):</a:t>
            </a:r>
          </a:p>
          <a:p>
            <a:pPr marL="205086" indent="-205086">
              <a:buSzPct val="145000"/>
              <a:buChar char="•"/>
              <a:defRPr sz="2800" b="0">
                <a:solidFill>
                  <a:srgbClr val="FFFFFF"/>
                </a:solidFill>
                <a:latin typeface="+mn-lt"/>
                <a:ea typeface="+mn-ea"/>
                <a:cs typeface="+mn-cs"/>
                <a:sym typeface="Helvetica Neue Medium"/>
              </a:defRPr>
            </a:pPr>
            <a:r>
              <a:rPr sz="1476" dirty="0"/>
              <a:t>Agents rank arms according to upper confidence bounds for the mean rewards. </a:t>
            </a:r>
          </a:p>
          <a:p>
            <a:pPr marL="205086" indent="-205086">
              <a:buSzPct val="145000"/>
              <a:buChar char="•"/>
              <a:defRPr sz="2800" b="0">
                <a:solidFill>
                  <a:srgbClr val="FFFFFF"/>
                </a:solidFill>
                <a:latin typeface="+mn-lt"/>
                <a:ea typeface="+mn-ea"/>
                <a:cs typeface="+mn-cs"/>
                <a:sym typeface="Helvetica Neue Medium"/>
              </a:defRPr>
            </a:pPr>
            <a:r>
              <a:rPr sz="1476" dirty="0"/>
              <a:t>Agents submit rankings to a matching platform. </a:t>
            </a:r>
          </a:p>
          <a:p>
            <a:pPr marL="205086" indent="-205086">
              <a:buSzPct val="145000"/>
              <a:buChar char="•"/>
              <a:defRPr sz="2800" b="0">
                <a:solidFill>
                  <a:srgbClr val="FFFFFF"/>
                </a:solidFill>
                <a:latin typeface="+mn-lt"/>
                <a:ea typeface="+mn-ea"/>
                <a:cs typeface="+mn-cs"/>
                <a:sym typeface="Helvetica Neue Medium"/>
              </a:defRPr>
            </a:pPr>
            <a:r>
              <a:rPr sz="1476" dirty="0"/>
              <a:t>The platform uses these rankings to run the Gale-Shapley algorithm to match agents and arms.</a:t>
            </a:r>
          </a:p>
          <a:p>
            <a:pPr marL="205086" indent="-205086">
              <a:buSzPct val="145000"/>
              <a:buChar char="•"/>
              <a:defRPr sz="2800" b="0">
                <a:solidFill>
                  <a:srgbClr val="FFFFFF"/>
                </a:solidFill>
                <a:latin typeface="+mn-lt"/>
                <a:ea typeface="+mn-ea"/>
                <a:cs typeface="+mn-cs"/>
                <a:sym typeface="Helvetica Neue Medium"/>
              </a:defRPr>
            </a:pPr>
            <a:r>
              <a:rPr sz="1476" dirty="0"/>
              <a:t>Agents receive rewards and update upper confidence bounds.</a:t>
            </a:r>
          </a:p>
          <a:p>
            <a:pPr marL="205086" indent="-205086">
              <a:buSzPct val="145000"/>
              <a:buChar char="•"/>
              <a:defRPr sz="2800" b="0">
                <a:solidFill>
                  <a:srgbClr val="FFFFFF"/>
                </a:solidFill>
                <a:latin typeface="+mn-lt"/>
                <a:ea typeface="+mn-ea"/>
                <a:cs typeface="+mn-cs"/>
                <a:sym typeface="Helvetica Neue Medium"/>
              </a:defRPr>
            </a:pPr>
            <a:r>
              <a:rPr sz="1476" dirty="0"/>
              <a:t>Repeat. </a:t>
            </a:r>
          </a:p>
        </p:txBody>
      </p:sp>
      <p:sp>
        <p:nvSpPr>
          <p:cNvPr id="5" name="Rectangle 4">
            <a:extLst>
              <a:ext uri="{FF2B5EF4-FFF2-40B4-BE49-F238E27FC236}">
                <a16:creationId xmlns:a16="http://schemas.microsoft.com/office/drawing/2014/main" id="{FD3D79F9-9E01-8D46-AF39-1ADC94D979BC}"/>
              </a:ext>
            </a:extLst>
          </p:cNvPr>
          <p:cNvSpPr/>
          <p:nvPr/>
        </p:nvSpPr>
        <p:spPr>
          <a:xfrm>
            <a:off x="1573703" y="285873"/>
            <a:ext cx="4903907" cy="507831"/>
          </a:xfrm>
          <a:prstGeom prst="rect">
            <a:avLst/>
          </a:prstGeom>
        </p:spPr>
        <p:txBody>
          <a:bodyPr wrap="none">
            <a:spAutoFit/>
          </a:bodyPr>
          <a:lstStyle/>
          <a:p>
            <a:r>
              <a:rPr lang="en-US" sz="2700" b="1" dirty="0">
                <a:solidFill>
                  <a:schemeClr val="bg2">
                    <a:lumMod val="75000"/>
                  </a:schemeClr>
                </a:solidFill>
                <a:latin typeface="Arial" panose="020B0604020202020204" pitchFamily="34" charset="0"/>
                <a:cs typeface="Arial" panose="020B0604020202020204" pitchFamily="34" charset="0"/>
              </a:rPr>
              <a:t>Regret-Minimizing Algorithm</a:t>
            </a:r>
          </a:p>
        </p:txBody>
      </p:sp>
    </p:spTree>
    <p:extLst>
      <p:ext uri="{BB962C8B-B14F-4D97-AF65-F5344CB8AC3E}">
        <p14:creationId xmlns:p14="http://schemas.microsoft.com/office/powerpoint/2010/main" val="3381300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Theorem (informal): If there are N agents and K arms and GS-UCB is run, the regret of agent i satisfies"/>
          <p:cNvSpPr txBox="1"/>
          <p:nvPr/>
        </p:nvSpPr>
        <p:spPr>
          <a:xfrm>
            <a:off x="1655289" y="976171"/>
            <a:ext cx="5833422" cy="508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algn="l">
              <a:defRPr sz="2800"/>
            </a:pPr>
            <a:r>
              <a:rPr sz="1476" dirty="0"/>
              <a:t>Theorem (informal): If there are N agents and K arms and GS-UCB is run, the regret of agent </a:t>
            </a:r>
            <a:r>
              <a:rPr sz="1476" dirty="0" err="1"/>
              <a:t>i</a:t>
            </a:r>
            <a:r>
              <a:rPr sz="1476" dirty="0"/>
              <a:t> satisfies </a:t>
            </a:r>
          </a:p>
        </p:txBody>
      </p:sp>
      <p:pic>
        <p:nvPicPr>
          <p:cNvPr id="311" name="R_i(n)_=_mathcal.pdf" descr="R_i(n)_=_mathcal.pdf"/>
          <p:cNvPicPr>
            <a:picLocks noChangeAspect="1"/>
          </p:cNvPicPr>
          <p:nvPr/>
        </p:nvPicPr>
        <p:blipFill>
          <a:blip r:embed="rId2"/>
          <a:stretch>
            <a:fillRect/>
          </a:stretch>
        </p:blipFill>
        <p:spPr>
          <a:xfrm>
            <a:off x="2982420" y="1566573"/>
            <a:ext cx="2484686" cy="582663"/>
          </a:xfrm>
          <a:prstGeom prst="rect">
            <a:avLst/>
          </a:prstGeom>
          <a:ln w="12700">
            <a:miter lim="400000"/>
          </a:ln>
        </p:spPr>
      </p:pic>
      <p:grpSp>
        <p:nvGrpSpPr>
          <p:cNvPr id="315" name="Group"/>
          <p:cNvGrpSpPr/>
          <p:nvPr/>
        </p:nvGrpSpPr>
        <p:grpSpPr>
          <a:xfrm>
            <a:off x="2529965" y="1869565"/>
            <a:ext cx="3553888" cy="768769"/>
            <a:chOff x="0" y="0"/>
            <a:chExt cx="6739223" cy="1457812"/>
          </a:xfrm>
        </p:grpSpPr>
        <p:sp>
          <p:nvSpPr>
            <p:cNvPr id="312" name="Rectangle"/>
            <p:cNvSpPr/>
            <p:nvPr/>
          </p:nvSpPr>
          <p:spPr>
            <a:xfrm>
              <a:off x="3923103" y="0"/>
              <a:ext cx="643484" cy="569020"/>
            </a:xfrm>
            <a:prstGeom prst="rect">
              <a:avLst/>
            </a:prstGeom>
            <a:noFill/>
            <a:ln w="38100" cap="flat">
              <a:solidFill>
                <a:schemeClr val="accent1">
                  <a:lumOff val="-13575"/>
                </a:schemeClr>
              </a:solidFill>
              <a:prstDash val="solid"/>
              <a:miter lim="400000"/>
            </a:ln>
            <a:effectLst/>
          </p:spPr>
          <p:txBody>
            <a:bodyPr wrap="square" lIns="26789" tIns="26789" rIns="26789" bIns="26789" numCol="1" anchor="ctr">
              <a:noAutofit/>
            </a:bodyPr>
            <a:lstStyle/>
            <a:p>
              <a:pPr>
                <a:defRPr sz="2200" b="0">
                  <a:solidFill>
                    <a:srgbClr val="FFFFFF"/>
                  </a:solidFill>
                  <a:latin typeface="+mn-lt"/>
                  <a:ea typeface="+mn-ea"/>
                  <a:cs typeface="+mn-cs"/>
                  <a:sym typeface="Helvetica Neue Medium"/>
                </a:defRPr>
              </a:pPr>
              <a:endParaRPr sz="1160"/>
            </a:p>
          </p:txBody>
        </p:sp>
        <p:sp>
          <p:nvSpPr>
            <p:cNvPr id="313" name="Line"/>
            <p:cNvSpPr/>
            <p:nvPr/>
          </p:nvSpPr>
          <p:spPr>
            <a:xfrm flipH="1">
              <a:off x="3242289" y="228599"/>
              <a:ext cx="668114" cy="668114"/>
            </a:xfrm>
            <a:prstGeom prst="line">
              <a:avLst/>
            </a:prstGeom>
            <a:noFill/>
            <a:ln w="38100" cap="flat">
              <a:solidFill>
                <a:schemeClr val="accent1">
                  <a:lumOff val="-13575"/>
                </a:schemeClr>
              </a:solidFill>
              <a:prstDash val="solid"/>
              <a:miter lim="400000"/>
              <a:tailEnd type="triangle" w="med" len="med"/>
            </a:ln>
            <a:effectLst/>
          </p:spPr>
          <p:txBody>
            <a:bodyPr wrap="square" lIns="26789" tIns="26789" rIns="26789" bIns="26789" numCol="1" anchor="ctr">
              <a:noAutofit/>
            </a:bodyPr>
            <a:lstStyle/>
            <a:p>
              <a:pPr>
                <a:defRPr sz="2200" b="0">
                  <a:solidFill>
                    <a:srgbClr val="FFFFFF"/>
                  </a:solidFill>
                  <a:latin typeface="+mn-lt"/>
                  <a:ea typeface="+mn-ea"/>
                  <a:cs typeface="+mn-cs"/>
                  <a:sym typeface="Helvetica Neue Medium"/>
                </a:defRPr>
              </a:pPr>
              <a:endParaRPr sz="1160"/>
            </a:p>
          </p:txBody>
        </p:sp>
        <p:sp>
          <p:nvSpPr>
            <p:cNvPr id="314" name="Reward gap of possibly other agents."/>
            <p:cNvSpPr txBox="1"/>
            <p:nvPr/>
          </p:nvSpPr>
          <p:spPr>
            <a:xfrm>
              <a:off x="0" y="955188"/>
              <a:ext cx="6739223" cy="502624"/>
            </a:xfrm>
            <a:prstGeom prst="rect">
              <a:avLst/>
            </a:prstGeom>
            <a:solidFill>
              <a:schemeClr val="accent1">
                <a:lumOff val="-13575"/>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spAutoFit/>
            </a:bodyPr>
            <a:lstStyle>
              <a:lvl1pPr>
                <a:defRPr sz="2600" b="0">
                  <a:solidFill>
                    <a:srgbClr val="FFFFFF"/>
                  </a:solidFill>
                  <a:latin typeface="+mn-lt"/>
                  <a:ea typeface="+mn-ea"/>
                  <a:cs typeface="+mn-cs"/>
                  <a:sym typeface="Helvetica Neue Medium"/>
                </a:defRPr>
              </a:lvl1pPr>
            </a:lstStyle>
            <a:p>
              <a:r>
                <a:rPr sz="1371"/>
                <a:t>Reward gap of possibly other agents.</a:t>
              </a:r>
            </a:p>
          </p:txBody>
        </p:sp>
      </p:grpSp>
      <p:sp>
        <p:nvSpPr>
          <p:cNvPr id="316" name="In other words, if the bear decides to explore more, the human might have higher regret."/>
          <p:cNvSpPr txBox="1"/>
          <p:nvPr/>
        </p:nvSpPr>
        <p:spPr>
          <a:xfrm>
            <a:off x="1250108" y="2777088"/>
            <a:ext cx="6753045" cy="508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lgn="l">
              <a:defRPr sz="2800" b="0"/>
            </a:lvl1pPr>
          </a:lstStyle>
          <a:p>
            <a:pPr marL="285750" indent="-285750">
              <a:buFont typeface="Arial" panose="020B0604020202020204" pitchFamily="34" charset="0"/>
              <a:buChar char="•"/>
            </a:pPr>
            <a:r>
              <a:rPr sz="1476" dirty="0"/>
              <a:t>In other words, if the bear decides to explore more, the human might have higher regret. </a:t>
            </a:r>
          </a:p>
        </p:txBody>
      </p:sp>
      <p:sp>
        <p:nvSpPr>
          <p:cNvPr id="317" name="See paper for refinements of this bound and further discussion of exploration-exploitation trade-offs in this setting."/>
          <p:cNvSpPr txBox="1"/>
          <p:nvPr/>
        </p:nvSpPr>
        <p:spPr>
          <a:xfrm>
            <a:off x="1276858" y="3462327"/>
            <a:ext cx="6753045" cy="508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lgn="l">
              <a:defRPr sz="2800" b="0"/>
            </a:lvl1pPr>
          </a:lstStyle>
          <a:p>
            <a:pPr marL="285750" indent="-285750">
              <a:buFont typeface="Arial" panose="020B0604020202020204" pitchFamily="34" charset="0"/>
              <a:buChar char="•"/>
            </a:pPr>
            <a:r>
              <a:rPr sz="1476" dirty="0"/>
              <a:t>See paper for refinements of this bound and further discussion of exploration-exploitation trade-offs in this setting. </a:t>
            </a:r>
          </a:p>
        </p:txBody>
      </p:sp>
      <p:sp>
        <p:nvSpPr>
          <p:cNvPr id="318" name="Finally, we note that GS-UCB is incentive compatible. No single agent has an incentive to deviate from the method."/>
          <p:cNvSpPr txBox="1"/>
          <p:nvPr/>
        </p:nvSpPr>
        <p:spPr>
          <a:xfrm>
            <a:off x="1276858" y="4148484"/>
            <a:ext cx="6753045" cy="508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lgn="l">
              <a:defRPr sz="2800" b="0"/>
            </a:lvl1pPr>
          </a:lstStyle>
          <a:p>
            <a:pPr marL="285750" indent="-285750">
              <a:buFont typeface="Arial" panose="020B0604020202020204" pitchFamily="34" charset="0"/>
              <a:buChar char="•"/>
            </a:pPr>
            <a:r>
              <a:rPr sz="1476" dirty="0"/>
              <a:t>Finally, we note that GS-UCB is incentive compatible. No single agent has an incentive to deviate from the method. </a:t>
            </a:r>
          </a:p>
        </p:txBody>
      </p:sp>
      <p:sp>
        <p:nvSpPr>
          <p:cNvPr id="12" name="Rectangle 11">
            <a:extLst>
              <a:ext uri="{FF2B5EF4-FFF2-40B4-BE49-F238E27FC236}">
                <a16:creationId xmlns:a16="http://schemas.microsoft.com/office/drawing/2014/main" id="{D04D075C-5BDB-5B4E-A4D7-7CCF13B0D9C2}"/>
              </a:ext>
            </a:extLst>
          </p:cNvPr>
          <p:cNvSpPr/>
          <p:nvPr/>
        </p:nvSpPr>
        <p:spPr>
          <a:xfrm>
            <a:off x="3353779" y="224005"/>
            <a:ext cx="1646605" cy="507831"/>
          </a:xfrm>
          <a:prstGeom prst="rect">
            <a:avLst/>
          </a:prstGeom>
        </p:spPr>
        <p:txBody>
          <a:bodyPr wrap="none">
            <a:spAutoFit/>
          </a:bodyPr>
          <a:lstStyle/>
          <a:p>
            <a:r>
              <a:rPr lang="en-US" sz="2700" b="1" dirty="0">
                <a:solidFill>
                  <a:schemeClr val="bg2">
                    <a:lumMod val="75000"/>
                  </a:schemeClr>
                </a:solidFill>
                <a:latin typeface="Arial" panose="020B0604020202020204" pitchFamily="34" charset="0"/>
                <a:cs typeface="Arial" panose="020B0604020202020204" pitchFamily="34" charset="0"/>
              </a:rPr>
              <a:t>Theorem</a:t>
            </a:r>
          </a:p>
        </p:txBody>
      </p:sp>
    </p:spTree>
    <p:extLst>
      <p:ext uri="{BB962C8B-B14F-4D97-AF65-F5344CB8AC3E}">
        <p14:creationId xmlns:p14="http://schemas.microsoft.com/office/powerpoint/2010/main" val="883147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Lydia Liu"/>
          <p:cNvSpPr txBox="1"/>
          <p:nvPr/>
        </p:nvSpPr>
        <p:spPr>
          <a:xfrm>
            <a:off x="1951935" y="4229323"/>
            <a:ext cx="682478" cy="281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defRPr sz="2800"/>
            </a:lvl1pPr>
          </a:lstStyle>
          <a:p>
            <a:r>
              <a:rPr lang="en-US" sz="1476" dirty="0"/>
              <a:t>Chi </a:t>
            </a:r>
            <a:r>
              <a:rPr lang="en-US" sz="1476" dirty="0" err="1"/>
              <a:t>Jin</a:t>
            </a:r>
            <a:endParaRPr sz="1476" dirty="0"/>
          </a:p>
        </p:txBody>
      </p:sp>
      <p:sp>
        <p:nvSpPr>
          <p:cNvPr id="123" name="Horia Mania"/>
          <p:cNvSpPr txBox="1"/>
          <p:nvPr/>
        </p:nvSpPr>
        <p:spPr>
          <a:xfrm>
            <a:off x="5783015" y="4229321"/>
            <a:ext cx="1746872" cy="281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defRPr sz="2800"/>
            </a:lvl1pPr>
          </a:lstStyle>
          <a:p>
            <a:r>
              <a:rPr lang="en-US" sz="1476" dirty="0"/>
              <a:t>Sebastien </a:t>
            </a:r>
            <a:r>
              <a:rPr lang="en-US" sz="1476" dirty="0" err="1"/>
              <a:t>Bubeck</a:t>
            </a:r>
            <a:endParaRPr sz="1476" dirty="0"/>
          </a:p>
        </p:txBody>
      </p:sp>
      <p:sp>
        <p:nvSpPr>
          <p:cNvPr id="3" name="Title 2">
            <a:extLst>
              <a:ext uri="{FF2B5EF4-FFF2-40B4-BE49-F238E27FC236}">
                <a16:creationId xmlns:a16="http://schemas.microsoft.com/office/drawing/2014/main" id="{35FE57E6-41B5-1647-BEDC-847E936BEEE3}"/>
              </a:ext>
            </a:extLst>
          </p:cNvPr>
          <p:cNvSpPr>
            <a:spLocks noGrp="1"/>
          </p:cNvSpPr>
          <p:nvPr>
            <p:ph type="title"/>
          </p:nvPr>
        </p:nvSpPr>
        <p:spPr>
          <a:xfrm>
            <a:off x="468352" y="1014761"/>
            <a:ext cx="8129238" cy="858935"/>
          </a:xfrm>
        </p:spPr>
        <p:txBody>
          <a:bodyPr>
            <a:noAutofit/>
          </a:bodyPr>
          <a:lstStyle/>
          <a:p>
            <a:pPr algn="ctr"/>
            <a:r>
              <a:rPr lang="en-US" sz="3400" b="0" dirty="0">
                <a:latin typeface="Arial" panose="020B0604020202020204" pitchFamily="34" charset="0"/>
                <a:ea typeface="Verdana" panose="020B0604030504040204" pitchFamily="34" charset="0"/>
                <a:cs typeface="Arial" panose="020B0604020202020204" pitchFamily="34" charset="0"/>
              </a:rPr>
              <a:t>UCB Meets Reinforcement Learning (aka, Is Q-Learning Provably Efficient?)</a:t>
            </a:r>
          </a:p>
        </p:txBody>
      </p:sp>
      <p:sp>
        <p:nvSpPr>
          <p:cNvPr id="7" name="Lydia Liu">
            <a:extLst>
              <a:ext uri="{FF2B5EF4-FFF2-40B4-BE49-F238E27FC236}">
                <a16:creationId xmlns:a16="http://schemas.microsoft.com/office/drawing/2014/main" id="{833238B0-15DC-4D4B-8A16-F758973FBA5C}"/>
              </a:ext>
            </a:extLst>
          </p:cNvPr>
          <p:cNvSpPr txBox="1"/>
          <p:nvPr/>
        </p:nvSpPr>
        <p:spPr>
          <a:xfrm>
            <a:off x="3493269" y="4229322"/>
            <a:ext cx="1743410" cy="281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defRPr sz="2800"/>
            </a:lvl1pPr>
          </a:lstStyle>
          <a:p>
            <a:r>
              <a:rPr lang="en-US" sz="1476" dirty="0" err="1"/>
              <a:t>Zeyuan</a:t>
            </a:r>
            <a:r>
              <a:rPr lang="en-US" sz="1476" dirty="0"/>
              <a:t> Allen-Zhu</a:t>
            </a:r>
            <a:endParaRPr sz="1476" dirty="0"/>
          </a:p>
        </p:txBody>
      </p:sp>
      <p:pic>
        <p:nvPicPr>
          <p:cNvPr id="4" name="Picture 3">
            <a:extLst>
              <a:ext uri="{FF2B5EF4-FFF2-40B4-BE49-F238E27FC236}">
                <a16:creationId xmlns:a16="http://schemas.microsoft.com/office/drawing/2014/main" id="{3779BF80-FAC6-8F46-97B5-E5FF56CD9A34}"/>
              </a:ext>
            </a:extLst>
          </p:cNvPr>
          <p:cNvPicPr>
            <a:picLocks noChangeAspect="1"/>
          </p:cNvPicPr>
          <p:nvPr/>
        </p:nvPicPr>
        <p:blipFill>
          <a:blip r:embed="rId2"/>
          <a:stretch>
            <a:fillRect/>
          </a:stretch>
        </p:blipFill>
        <p:spPr>
          <a:xfrm>
            <a:off x="3593706" y="2574778"/>
            <a:ext cx="1542535" cy="1542535"/>
          </a:xfrm>
          <a:prstGeom prst="rect">
            <a:avLst/>
          </a:prstGeom>
        </p:spPr>
      </p:pic>
      <p:pic>
        <p:nvPicPr>
          <p:cNvPr id="6" name="Picture 5">
            <a:extLst>
              <a:ext uri="{FF2B5EF4-FFF2-40B4-BE49-F238E27FC236}">
                <a16:creationId xmlns:a16="http://schemas.microsoft.com/office/drawing/2014/main" id="{C4105D4B-F179-3D4C-BFE5-C2EA9684F246}"/>
              </a:ext>
            </a:extLst>
          </p:cNvPr>
          <p:cNvPicPr>
            <a:picLocks noChangeAspect="1"/>
          </p:cNvPicPr>
          <p:nvPr/>
        </p:nvPicPr>
        <p:blipFill>
          <a:blip r:embed="rId3"/>
          <a:stretch>
            <a:fillRect/>
          </a:stretch>
        </p:blipFill>
        <p:spPr>
          <a:xfrm>
            <a:off x="1677224" y="2503079"/>
            <a:ext cx="1231900" cy="1638300"/>
          </a:xfrm>
          <a:prstGeom prst="rect">
            <a:avLst/>
          </a:prstGeom>
        </p:spPr>
      </p:pic>
      <p:pic>
        <p:nvPicPr>
          <p:cNvPr id="9" name="Picture 8">
            <a:extLst>
              <a:ext uri="{FF2B5EF4-FFF2-40B4-BE49-F238E27FC236}">
                <a16:creationId xmlns:a16="http://schemas.microsoft.com/office/drawing/2014/main" id="{0D31FC9C-A9D2-FD43-8A78-27F9E08D7073}"/>
              </a:ext>
            </a:extLst>
          </p:cNvPr>
          <p:cNvPicPr>
            <a:picLocks noChangeAspect="1"/>
          </p:cNvPicPr>
          <p:nvPr/>
        </p:nvPicPr>
        <p:blipFill>
          <a:blip r:embed="rId4"/>
          <a:stretch>
            <a:fillRect/>
          </a:stretch>
        </p:blipFill>
        <p:spPr>
          <a:xfrm>
            <a:off x="5783015" y="2663378"/>
            <a:ext cx="1719116" cy="1353574"/>
          </a:xfrm>
          <a:prstGeom prst="rect">
            <a:avLst/>
          </a:prstGeom>
        </p:spPr>
      </p:pic>
    </p:spTree>
    <p:extLst>
      <p:ext uri="{BB962C8B-B14F-4D97-AF65-F5344CB8AC3E}">
        <p14:creationId xmlns:p14="http://schemas.microsoft.com/office/powerpoint/2010/main" val="322700095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2834B6C-04E4-9043-8310-8A732E54AD91}"/>
              </a:ext>
            </a:extLst>
          </p:cNvPr>
          <p:cNvSpPr>
            <a:spLocks noGrp="1"/>
          </p:cNvSpPr>
          <p:nvPr>
            <p:ph type="ftr" sz="quarter" idx="3"/>
          </p:nvPr>
        </p:nvSpPr>
        <p:spPr/>
        <p:txBody>
          <a:bodyPr/>
          <a:lstStyle/>
          <a:p>
            <a:r>
              <a:rPr lang="en-US"/>
              <a:t>University of California, Berkeley</a:t>
            </a:r>
            <a:endParaRPr lang="en-US" dirty="0"/>
          </a:p>
        </p:txBody>
      </p:sp>
      <p:pic>
        <p:nvPicPr>
          <p:cNvPr id="4" name="Picture 3">
            <a:extLst>
              <a:ext uri="{FF2B5EF4-FFF2-40B4-BE49-F238E27FC236}">
                <a16:creationId xmlns:a16="http://schemas.microsoft.com/office/drawing/2014/main" id="{FD68EFDD-4F03-2443-B515-BFA92E0897CC}"/>
              </a:ext>
            </a:extLst>
          </p:cNvPr>
          <p:cNvPicPr>
            <a:picLocks noChangeAspect="1"/>
          </p:cNvPicPr>
          <p:nvPr/>
        </p:nvPicPr>
        <p:blipFill>
          <a:blip r:embed="rId2"/>
          <a:stretch>
            <a:fillRect/>
          </a:stretch>
        </p:blipFill>
        <p:spPr>
          <a:xfrm>
            <a:off x="1352549" y="11151"/>
            <a:ext cx="6280187" cy="4705815"/>
          </a:xfrm>
          <a:prstGeom prst="rect">
            <a:avLst/>
          </a:prstGeom>
        </p:spPr>
      </p:pic>
      <p:sp>
        <p:nvSpPr>
          <p:cNvPr id="6" name="Rectangle 5">
            <a:extLst>
              <a:ext uri="{FF2B5EF4-FFF2-40B4-BE49-F238E27FC236}">
                <a16:creationId xmlns:a16="http://schemas.microsoft.com/office/drawing/2014/main" id="{65F31E24-03AB-8645-90B4-00D16262F219}"/>
              </a:ext>
            </a:extLst>
          </p:cNvPr>
          <p:cNvSpPr/>
          <p:nvPr/>
        </p:nvSpPr>
        <p:spPr>
          <a:xfrm>
            <a:off x="1170878" y="4371278"/>
            <a:ext cx="6575698" cy="345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714F7BB-E5B5-6344-9322-B4516F8C22D8}"/>
              </a:ext>
            </a:extLst>
          </p:cNvPr>
          <p:cNvSpPr txBox="1"/>
          <p:nvPr/>
        </p:nvSpPr>
        <p:spPr>
          <a:xfrm>
            <a:off x="935779" y="0"/>
            <a:ext cx="6810797" cy="507831"/>
          </a:xfrm>
          <a:prstGeom prst="rect">
            <a:avLst/>
          </a:prstGeom>
          <a:solidFill>
            <a:schemeClr val="bg1"/>
          </a:solidFill>
        </p:spPr>
        <p:txBody>
          <a:bodyPr wrap="square" rtlCol="0">
            <a:spAutoFit/>
          </a:bodyPr>
          <a:lstStyle/>
          <a:p>
            <a:r>
              <a:rPr lang="en-US" sz="2700" b="1" dirty="0">
                <a:solidFill>
                  <a:schemeClr val="accent3"/>
                </a:solidFill>
                <a:latin typeface="Arial" panose="020B0604020202020204" pitchFamily="34" charset="0"/>
                <a:cs typeface="Arial" panose="020B0604020202020204" pitchFamily="34" charset="0"/>
              </a:rPr>
              <a:t>Reinforcement Learning</a:t>
            </a:r>
          </a:p>
        </p:txBody>
      </p:sp>
    </p:spTree>
    <p:extLst>
      <p:ext uri="{BB962C8B-B14F-4D97-AF65-F5344CB8AC3E}">
        <p14:creationId xmlns:p14="http://schemas.microsoft.com/office/powerpoint/2010/main" val="3417129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2A49A30-0C40-484B-8C30-D152B22C56A6}"/>
              </a:ext>
            </a:extLst>
          </p:cNvPr>
          <p:cNvSpPr>
            <a:spLocks noGrp="1"/>
          </p:cNvSpPr>
          <p:nvPr>
            <p:ph type="ftr" sz="quarter" idx="3"/>
          </p:nvPr>
        </p:nvSpPr>
        <p:spPr/>
        <p:txBody>
          <a:bodyPr/>
          <a:lstStyle/>
          <a:p>
            <a:r>
              <a:rPr lang="en-US"/>
              <a:t>University of California, Berkeley</a:t>
            </a:r>
            <a:endParaRPr lang="en-US" dirty="0"/>
          </a:p>
        </p:txBody>
      </p:sp>
      <p:pic>
        <p:nvPicPr>
          <p:cNvPr id="4" name="Picture 3">
            <a:extLst>
              <a:ext uri="{FF2B5EF4-FFF2-40B4-BE49-F238E27FC236}">
                <a16:creationId xmlns:a16="http://schemas.microsoft.com/office/drawing/2014/main" id="{05E07FF4-E928-C84F-B484-92EBC1F51E5E}"/>
              </a:ext>
            </a:extLst>
          </p:cNvPr>
          <p:cNvPicPr>
            <a:picLocks noChangeAspect="1"/>
          </p:cNvPicPr>
          <p:nvPr/>
        </p:nvPicPr>
        <p:blipFill>
          <a:blip r:embed="rId2"/>
          <a:stretch>
            <a:fillRect/>
          </a:stretch>
        </p:blipFill>
        <p:spPr>
          <a:xfrm>
            <a:off x="1341398" y="1"/>
            <a:ext cx="6297187" cy="4718554"/>
          </a:xfrm>
          <a:prstGeom prst="rect">
            <a:avLst/>
          </a:prstGeom>
        </p:spPr>
      </p:pic>
      <p:sp>
        <p:nvSpPr>
          <p:cNvPr id="5" name="Rectangle 4">
            <a:extLst>
              <a:ext uri="{FF2B5EF4-FFF2-40B4-BE49-F238E27FC236}">
                <a16:creationId xmlns:a16="http://schemas.microsoft.com/office/drawing/2014/main" id="{72D3CDE6-3586-AF4F-8C63-8E365BC09919}"/>
              </a:ext>
            </a:extLst>
          </p:cNvPr>
          <p:cNvSpPr/>
          <p:nvPr/>
        </p:nvSpPr>
        <p:spPr>
          <a:xfrm>
            <a:off x="1170878" y="4371278"/>
            <a:ext cx="6575698" cy="345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B931D90-887B-A744-8707-70BD8DA124A0}"/>
              </a:ext>
            </a:extLst>
          </p:cNvPr>
          <p:cNvSpPr txBox="1"/>
          <p:nvPr/>
        </p:nvSpPr>
        <p:spPr>
          <a:xfrm>
            <a:off x="747132" y="0"/>
            <a:ext cx="7560527" cy="507831"/>
          </a:xfrm>
          <a:prstGeom prst="rect">
            <a:avLst/>
          </a:prstGeom>
          <a:solidFill>
            <a:schemeClr val="bg1"/>
          </a:solidFill>
        </p:spPr>
        <p:txBody>
          <a:bodyPr wrap="square" rtlCol="0">
            <a:spAutoFit/>
          </a:bodyPr>
          <a:lstStyle/>
          <a:p>
            <a:r>
              <a:rPr lang="en-US" sz="2700" b="1" dirty="0">
                <a:solidFill>
                  <a:schemeClr val="accent3"/>
                </a:solidFill>
                <a:latin typeface="Arial" panose="020B0604020202020204" pitchFamily="34" charset="0"/>
                <a:cs typeface="Arial" panose="020B0604020202020204" pitchFamily="34" charset="0"/>
              </a:rPr>
              <a:t>Model-Based vs. Model-Free RL</a:t>
            </a:r>
          </a:p>
        </p:txBody>
      </p:sp>
    </p:spTree>
    <p:extLst>
      <p:ext uri="{BB962C8B-B14F-4D97-AF65-F5344CB8AC3E}">
        <p14:creationId xmlns:p14="http://schemas.microsoft.com/office/powerpoint/2010/main" val="1503353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BA12814-F506-3941-AE71-F218E1DA46D3}"/>
              </a:ext>
            </a:extLst>
          </p:cNvPr>
          <p:cNvSpPr>
            <a:spLocks noGrp="1"/>
          </p:cNvSpPr>
          <p:nvPr>
            <p:ph type="ftr" sz="quarter" idx="3"/>
          </p:nvPr>
        </p:nvSpPr>
        <p:spPr/>
        <p:txBody>
          <a:bodyPr/>
          <a:lstStyle/>
          <a:p>
            <a:r>
              <a:rPr lang="en-US"/>
              <a:t>University of California, Berkeley</a:t>
            </a:r>
            <a:endParaRPr lang="en-US" dirty="0"/>
          </a:p>
        </p:txBody>
      </p:sp>
      <p:pic>
        <p:nvPicPr>
          <p:cNvPr id="5" name="Picture 4">
            <a:extLst>
              <a:ext uri="{FF2B5EF4-FFF2-40B4-BE49-F238E27FC236}">
                <a16:creationId xmlns:a16="http://schemas.microsoft.com/office/drawing/2014/main" id="{E3B7A929-E842-AF46-98CD-58A5B806C14F}"/>
              </a:ext>
            </a:extLst>
          </p:cNvPr>
          <p:cNvPicPr>
            <a:picLocks noChangeAspect="1"/>
          </p:cNvPicPr>
          <p:nvPr/>
        </p:nvPicPr>
        <p:blipFill>
          <a:blip r:embed="rId2"/>
          <a:stretch>
            <a:fillRect/>
          </a:stretch>
        </p:blipFill>
        <p:spPr>
          <a:xfrm>
            <a:off x="1371601" y="0"/>
            <a:ext cx="6289288" cy="4712634"/>
          </a:xfrm>
          <a:prstGeom prst="rect">
            <a:avLst/>
          </a:prstGeom>
        </p:spPr>
      </p:pic>
      <p:sp>
        <p:nvSpPr>
          <p:cNvPr id="4" name="Rectangle 3">
            <a:extLst>
              <a:ext uri="{FF2B5EF4-FFF2-40B4-BE49-F238E27FC236}">
                <a16:creationId xmlns:a16="http://schemas.microsoft.com/office/drawing/2014/main" id="{90A65B49-2C0B-F44F-8C10-C0051842767B}"/>
              </a:ext>
            </a:extLst>
          </p:cNvPr>
          <p:cNvSpPr/>
          <p:nvPr/>
        </p:nvSpPr>
        <p:spPr>
          <a:xfrm>
            <a:off x="1170878" y="4371278"/>
            <a:ext cx="6575698" cy="345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449B3A8-75A4-454C-A65B-2D0365046D79}"/>
              </a:ext>
            </a:extLst>
          </p:cNvPr>
          <p:cNvSpPr txBox="1"/>
          <p:nvPr/>
        </p:nvSpPr>
        <p:spPr>
          <a:xfrm>
            <a:off x="1003610" y="0"/>
            <a:ext cx="6810797" cy="507831"/>
          </a:xfrm>
          <a:prstGeom prst="rect">
            <a:avLst/>
          </a:prstGeom>
          <a:solidFill>
            <a:schemeClr val="bg1"/>
          </a:solidFill>
        </p:spPr>
        <p:txBody>
          <a:bodyPr wrap="square" rtlCol="0">
            <a:spAutoFit/>
          </a:bodyPr>
          <a:lstStyle/>
          <a:p>
            <a:r>
              <a:rPr lang="en-US" sz="2700" b="1" dirty="0">
                <a:solidFill>
                  <a:schemeClr val="accent3"/>
                </a:solidFill>
                <a:latin typeface="Arial" panose="020B0604020202020204" pitchFamily="34" charset="0"/>
                <a:cs typeface="Arial" panose="020B0604020202020204" pitchFamily="34" charset="0"/>
              </a:rPr>
              <a:t>Q-Learning with UCB</a:t>
            </a:r>
          </a:p>
        </p:txBody>
      </p:sp>
    </p:spTree>
    <p:extLst>
      <p:ext uri="{BB962C8B-B14F-4D97-AF65-F5344CB8AC3E}">
        <p14:creationId xmlns:p14="http://schemas.microsoft.com/office/powerpoint/2010/main" val="2630968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a:extLst>
              <a:ext uri="{FF2B5EF4-FFF2-40B4-BE49-F238E27FC236}">
                <a16:creationId xmlns:a16="http://schemas.microsoft.com/office/drawing/2014/main" id="{E5374A19-D6EA-BB4F-AD84-5AFE19F4EB9F}"/>
              </a:ext>
            </a:extLst>
          </p:cNvPr>
          <p:cNvSpPr>
            <a:spLocks noGrp="1" noChangeArrowheads="1"/>
          </p:cNvSpPr>
          <p:nvPr>
            <p:ph type="title"/>
          </p:nvPr>
        </p:nvSpPr>
        <p:spPr>
          <a:xfrm>
            <a:off x="882032" y="276225"/>
            <a:ext cx="6945348" cy="857250"/>
          </a:xfrm>
        </p:spPr>
        <p:txBody>
          <a:bodyPr>
            <a:normAutofit fontScale="90000"/>
          </a:bodyPr>
          <a:lstStyle/>
          <a:p>
            <a:r>
              <a:rPr lang="en-US" altLang="en-US" sz="2700" dirty="0">
                <a:ea typeface="ＭＳ Ｐゴシック" panose="020B0600070205080204" pitchFamily="34" charset="-128"/>
              </a:rPr>
              <a:t>The Two Sides of Statistical Machine Learning</a:t>
            </a:r>
          </a:p>
        </p:txBody>
      </p:sp>
      <p:sp>
        <p:nvSpPr>
          <p:cNvPr id="7170" name="Content Placeholder 2">
            <a:extLst>
              <a:ext uri="{FF2B5EF4-FFF2-40B4-BE49-F238E27FC236}">
                <a16:creationId xmlns:a16="http://schemas.microsoft.com/office/drawing/2014/main" id="{911D7269-71CC-0A48-95DB-3118BD19FD43}"/>
              </a:ext>
            </a:extLst>
          </p:cNvPr>
          <p:cNvSpPr>
            <a:spLocks noGrp="1" noChangeArrowheads="1"/>
          </p:cNvSpPr>
          <p:nvPr>
            <p:ph idx="1"/>
          </p:nvPr>
        </p:nvSpPr>
        <p:spPr>
          <a:xfrm>
            <a:off x="1528460" y="1133475"/>
            <a:ext cx="6172200" cy="3654190"/>
          </a:xfrm>
        </p:spPr>
        <p:txBody>
          <a:bodyPr>
            <a:normAutofit/>
          </a:bodyPr>
          <a:lstStyle/>
          <a:p>
            <a:pPr>
              <a:lnSpc>
                <a:spcPct val="90000"/>
              </a:lnSpc>
            </a:pPr>
            <a:r>
              <a:rPr lang="en-US" altLang="en-US" sz="1800" dirty="0">
                <a:ea typeface="ＭＳ Ｐゴシック" panose="020B0600070205080204" pitchFamily="34" charset="-128"/>
              </a:rPr>
              <a:t>The current era of machine learning has focused on </a:t>
            </a:r>
            <a:r>
              <a:rPr lang="en-US" altLang="en-US" sz="1800" dirty="0">
                <a:solidFill>
                  <a:schemeClr val="accent3"/>
                </a:solidFill>
                <a:ea typeface="ＭＳ Ｐゴシック" panose="020B0600070205080204" pitchFamily="34" charset="-128"/>
              </a:rPr>
              <a:t>pattern recognition</a:t>
            </a:r>
            <a:endParaRPr lang="en-US" altLang="en-US" sz="1500" dirty="0">
              <a:solidFill>
                <a:schemeClr val="accent3"/>
              </a:solidFill>
              <a:ea typeface="ＭＳ Ｐゴシック" panose="020B0600070205080204" pitchFamily="34" charset="-128"/>
            </a:endParaRPr>
          </a:p>
          <a:p>
            <a:pPr lvl="1">
              <a:lnSpc>
                <a:spcPct val="90000"/>
              </a:lnSpc>
            </a:pPr>
            <a:r>
              <a:rPr lang="en-US" altLang="en-US" sz="1500" dirty="0">
                <a:ea typeface="ＭＳ Ｐゴシック" panose="020B0600070205080204" pitchFamily="34" charset="-128"/>
              </a:rPr>
              <a:t>platforms such as TensorFlow and </a:t>
            </a:r>
            <a:r>
              <a:rPr lang="en-US" altLang="en-US" sz="1500" dirty="0" err="1">
                <a:ea typeface="ＭＳ Ｐゴシック" panose="020B0600070205080204" pitchFamily="34" charset="-128"/>
              </a:rPr>
              <a:t>PyTorch</a:t>
            </a:r>
            <a:r>
              <a:rPr lang="en-US" altLang="en-US" sz="1500" dirty="0">
                <a:ea typeface="ＭＳ Ｐゴシック" panose="020B0600070205080204" pitchFamily="34" charset="-128"/>
              </a:rPr>
              <a:t> have arisen to help turn pattern recognition into </a:t>
            </a:r>
            <a:r>
              <a:rPr lang="en-US" altLang="en-US" sz="1500">
                <a:ea typeface="ＭＳ Ｐゴシック" panose="020B0600070205080204" pitchFamily="34" charset="-128"/>
              </a:rPr>
              <a:t>a commodity</a:t>
            </a:r>
            <a:endParaRPr lang="en-US" altLang="en-US" sz="1500" dirty="0">
              <a:ea typeface="ＭＳ Ｐゴシック" panose="020B0600070205080204" pitchFamily="34" charset="-128"/>
            </a:endParaRPr>
          </a:p>
          <a:p>
            <a:pPr>
              <a:lnSpc>
                <a:spcPct val="90000"/>
              </a:lnSpc>
            </a:pPr>
            <a:r>
              <a:rPr lang="en-US" altLang="en-US" sz="1800" dirty="0">
                <a:ea typeface="ＭＳ Ｐゴシック" panose="020B0600070205080204" pitchFamily="34" charset="-128"/>
              </a:rPr>
              <a:t>The </a:t>
            </a:r>
            <a:r>
              <a:rPr lang="en-US" altLang="en-US" sz="1800" dirty="0">
                <a:solidFill>
                  <a:schemeClr val="accent3"/>
                </a:solidFill>
                <a:ea typeface="ＭＳ Ｐゴシック" panose="020B0600070205080204" pitchFamily="34" charset="-128"/>
              </a:rPr>
              <a:t>decision-making</a:t>
            </a:r>
            <a:r>
              <a:rPr lang="en-US" altLang="en-US" sz="1800" dirty="0">
                <a:ea typeface="ＭＳ Ｐゴシック" panose="020B0600070205080204" pitchFamily="34" charset="-128"/>
              </a:rPr>
              <a:t> side of machine learning will be a focus in the future</a:t>
            </a:r>
          </a:p>
          <a:p>
            <a:pPr lvl="1">
              <a:lnSpc>
                <a:spcPct val="90000"/>
              </a:lnSpc>
            </a:pPr>
            <a:r>
              <a:rPr lang="en-US" altLang="en-US" sz="1500" dirty="0">
                <a:ea typeface="ＭＳ Ｐゴシック" panose="020B0600070205080204" pitchFamily="34" charset="-128"/>
              </a:rPr>
              <a:t>individual high-stake decisions </a:t>
            </a:r>
          </a:p>
          <a:p>
            <a:pPr lvl="1">
              <a:lnSpc>
                <a:spcPct val="90000"/>
              </a:lnSpc>
            </a:pPr>
            <a:r>
              <a:rPr lang="en-US" altLang="en-US" sz="1500" dirty="0">
                <a:ea typeface="ＭＳ Ｐゴシック" panose="020B0600070205080204" pitchFamily="34" charset="-128"/>
              </a:rPr>
              <a:t>explanations for decisions, and dialog about decisions</a:t>
            </a:r>
          </a:p>
          <a:p>
            <a:pPr lvl="1">
              <a:lnSpc>
                <a:spcPct val="90000"/>
              </a:lnSpc>
            </a:pPr>
            <a:r>
              <a:rPr lang="en-US" altLang="en-US" sz="1500" dirty="0">
                <a:ea typeface="ＭＳ Ｐゴシック" panose="020B0600070205080204" pitchFamily="34" charset="-128"/>
              </a:rPr>
              <a:t>sequences of decisions</a:t>
            </a:r>
          </a:p>
          <a:p>
            <a:pPr lvl="1">
              <a:lnSpc>
                <a:spcPct val="90000"/>
              </a:lnSpc>
            </a:pPr>
            <a:r>
              <a:rPr lang="en-US" altLang="en-US" sz="1500" dirty="0">
                <a:ea typeface="ＭＳ Ｐゴシック" panose="020B0600070205080204" pitchFamily="34" charset="-128"/>
              </a:rPr>
              <a:t>multiple simultaneous decisions</a:t>
            </a:r>
          </a:p>
          <a:p>
            <a:pPr lvl="1">
              <a:lnSpc>
                <a:spcPct val="90000"/>
              </a:lnSpc>
            </a:pPr>
            <a:r>
              <a:rPr lang="en-US" altLang="en-US" sz="1500" dirty="0">
                <a:ea typeface="ＭＳ Ｐゴシック" panose="020B0600070205080204" pitchFamily="34" charset="-128"/>
              </a:rPr>
              <a:t>decisions in the context of multiple decision-makers</a:t>
            </a:r>
          </a:p>
          <a:p>
            <a:pPr lvl="1">
              <a:lnSpc>
                <a:spcPct val="90000"/>
              </a:lnSpc>
            </a:pPr>
            <a:r>
              <a:rPr lang="en-US" altLang="en-US" sz="1500" dirty="0">
                <a:ea typeface="ＭＳ Ｐゴシック" panose="020B0600070205080204" pitchFamily="34" charset="-128"/>
              </a:rPr>
              <a:t>market mechanisms</a:t>
            </a:r>
          </a:p>
          <a:p>
            <a:pPr>
              <a:lnSpc>
                <a:spcPct val="90000"/>
              </a:lnSpc>
            </a:pPr>
            <a:endParaRPr lang="en-US" altLang="en-US" sz="1800" dirty="0">
              <a:ea typeface="ＭＳ Ｐゴシック" panose="020B0600070205080204" pitchFamily="34" charset="-128"/>
            </a:endParaRPr>
          </a:p>
        </p:txBody>
      </p:sp>
      <p:sp>
        <p:nvSpPr>
          <p:cNvPr id="2" name="Footer Placeholder 1">
            <a:extLst>
              <a:ext uri="{FF2B5EF4-FFF2-40B4-BE49-F238E27FC236}">
                <a16:creationId xmlns:a16="http://schemas.microsoft.com/office/drawing/2014/main" id="{B9CDBF1E-9EB1-6A41-AEE7-8F0A6F39079A}"/>
              </a:ext>
            </a:extLst>
          </p:cNvPr>
          <p:cNvSpPr>
            <a:spLocks noGrp="1"/>
          </p:cNvSpPr>
          <p:nvPr>
            <p:ph type="ftr" sz="quarter" idx="3"/>
          </p:nvPr>
        </p:nvSpPr>
        <p:spPr/>
        <p:txBody>
          <a:bodyPr/>
          <a:lstStyle/>
          <a:p>
            <a:r>
              <a:rPr lang="en-US"/>
              <a:t>University of California, Berkeley</a:t>
            </a:r>
            <a:endParaRPr lang="en-US" dirty="0"/>
          </a:p>
        </p:txBody>
      </p:sp>
    </p:spTree>
    <p:extLst>
      <p:ext uri="{BB962C8B-B14F-4D97-AF65-F5344CB8AC3E}">
        <p14:creationId xmlns:p14="http://schemas.microsoft.com/office/powerpoint/2010/main" val="1619379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A68162-D3C9-AD42-B47D-225B6EABD313}"/>
              </a:ext>
            </a:extLst>
          </p:cNvPr>
          <p:cNvSpPr>
            <a:spLocks noGrp="1"/>
          </p:cNvSpPr>
          <p:nvPr>
            <p:ph type="ftr" sz="quarter" idx="3"/>
          </p:nvPr>
        </p:nvSpPr>
        <p:spPr/>
        <p:txBody>
          <a:bodyPr/>
          <a:lstStyle/>
          <a:p>
            <a:r>
              <a:rPr lang="en-US"/>
              <a:t>University of California, Berkeley</a:t>
            </a:r>
            <a:endParaRPr lang="en-US" dirty="0"/>
          </a:p>
        </p:txBody>
      </p:sp>
      <p:pic>
        <p:nvPicPr>
          <p:cNvPr id="4" name="Picture 3">
            <a:extLst>
              <a:ext uri="{FF2B5EF4-FFF2-40B4-BE49-F238E27FC236}">
                <a16:creationId xmlns:a16="http://schemas.microsoft.com/office/drawing/2014/main" id="{F696C6A9-F5A1-DF44-930A-C50A74AF4979}"/>
              </a:ext>
            </a:extLst>
          </p:cNvPr>
          <p:cNvPicPr>
            <a:picLocks noChangeAspect="1"/>
          </p:cNvPicPr>
          <p:nvPr/>
        </p:nvPicPr>
        <p:blipFill>
          <a:blip r:embed="rId2"/>
          <a:stretch>
            <a:fillRect/>
          </a:stretch>
        </p:blipFill>
        <p:spPr>
          <a:xfrm>
            <a:off x="1293369" y="6179"/>
            <a:ext cx="6331469" cy="4710788"/>
          </a:xfrm>
          <a:prstGeom prst="rect">
            <a:avLst/>
          </a:prstGeom>
        </p:spPr>
      </p:pic>
      <p:sp>
        <p:nvSpPr>
          <p:cNvPr id="5" name="Rectangle 4">
            <a:extLst>
              <a:ext uri="{FF2B5EF4-FFF2-40B4-BE49-F238E27FC236}">
                <a16:creationId xmlns:a16="http://schemas.microsoft.com/office/drawing/2014/main" id="{457B5DE3-5292-3240-AF39-571E4DA4552E}"/>
              </a:ext>
            </a:extLst>
          </p:cNvPr>
          <p:cNvSpPr/>
          <p:nvPr/>
        </p:nvSpPr>
        <p:spPr>
          <a:xfrm>
            <a:off x="1170878" y="4371278"/>
            <a:ext cx="6575698" cy="345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748432D-AF1E-724D-88B4-5021515B8934}"/>
              </a:ext>
            </a:extLst>
          </p:cNvPr>
          <p:cNvSpPr txBox="1"/>
          <p:nvPr/>
        </p:nvSpPr>
        <p:spPr>
          <a:xfrm>
            <a:off x="1003610" y="0"/>
            <a:ext cx="6810797" cy="507831"/>
          </a:xfrm>
          <a:prstGeom prst="rect">
            <a:avLst/>
          </a:prstGeom>
          <a:solidFill>
            <a:schemeClr val="bg1"/>
          </a:solidFill>
        </p:spPr>
        <p:txBody>
          <a:bodyPr wrap="square" rtlCol="0">
            <a:spAutoFit/>
          </a:bodyPr>
          <a:lstStyle/>
          <a:p>
            <a:r>
              <a:rPr lang="en-US" sz="2700" b="1" dirty="0">
                <a:solidFill>
                  <a:schemeClr val="accent3"/>
                </a:solidFill>
                <a:latin typeface="Arial" panose="020B0604020202020204" pitchFamily="34" charset="0"/>
                <a:cs typeface="Arial" panose="020B0604020202020204" pitchFamily="34" charset="0"/>
              </a:rPr>
              <a:t>State of the Theory</a:t>
            </a:r>
          </a:p>
        </p:txBody>
      </p:sp>
    </p:spTree>
    <p:extLst>
      <p:ext uri="{BB962C8B-B14F-4D97-AF65-F5344CB8AC3E}">
        <p14:creationId xmlns:p14="http://schemas.microsoft.com/office/powerpoint/2010/main" val="889214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Lydia Liu"/>
          <p:cNvSpPr txBox="1"/>
          <p:nvPr/>
        </p:nvSpPr>
        <p:spPr>
          <a:xfrm>
            <a:off x="3065697" y="4100107"/>
            <a:ext cx="1184219" cy="281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2800"/>
            </a:lvl1pPr>
          </a:lstStyle>
          <a:p>
            <a:r>
              <a:rPr lang="en-US" sz="1476" dirty="0" err="1"/>
              <a:t>Tijana</a:t>
            </a:r>
            <a:r>
              <a:rPr lang="en-US" sz="1476" dirty="0"/>
              <a:t> </a:t>
            </a:r>
            <a:r>
              <a:rPr lang="en-US" sz="1476" dirty="0" err="1"/>
              <a:t>Zrnic</a:t>
            </a:r>
            <a:endParaRPr sz="1476" dirty="0"/>
          </a:p>
        </p:txBody>
      </p:sp>
      <p:sp>
        <p:nvSpPr>
          <p:cNvPr id="123" name="Horia Mania"/>
          <p:cNvSpPr txBox="1"/>
          <p:nvPr/>
        </p:nvSpPr>
        <p:spPr>
          <a:xfrm>
            <a:off x="4758383" y="4088716"/>
            <a:ext cx="1589458" cy="281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defRPr sz="2800"/>
            </a:lvl1pPr>
          </a:lstStyle>
          <a:p>
            <a:r>
              <a:rPr lang="en-US" sz="1476" dirty="0" err="1"/>
              <a:t>Aaditya</a:t>
            </a:r>
            <a:r>
              <a:rPr lang="en-US" sz="1476" dirty="0"/>
              <a:t> Ramdas</a:t>
            </a:r>
            <a:endParaRPr sz="1476" dirty="0"/>
          </a:p>
        </p:txBody>
      </p:sp>
      <p:sp>
        <p:nvSpPr>
          <p:cNvPr id="3" name="Title 2">
            <a:extLst>
              <a:ext uri="{FF2B5EF4-FFF2-40B4-BE49-F238E27FC236}">
                <a16:creationId xmlns:a16="http://schemas.microsoft.com/office/drawing/2014/main" id="{35FE57E6-41B5-1647-BEDC-847E936BEEE3}"/>
              </a:ext>
            </a:extLst>
          </p:cNvPr>
          <p:cNvSpPr>
            <a:spLocks noGrp="1"/>
          </p:cNvSpPr>
          <p:nvPr>
            <p:ph type="title"/>
          </p:nvPr>
        </p:nvSpPr>
        <p:spPr>
          <a:xfrm>
            <a:off x="828232" y="232768"/>
            <a:ext cx="7358063" cy="1741289"/>
          </a:xfrm>
        </p:spPr>
        <p:txBody>
          <a:bodyPr/>
          <a:lstStyle/>
          <a:p>
            <a:pPr algn="ctr"/>
            <a:r>
              <a:rPr lang="en-US" b="0" dirty="0">
                <a:latin typeface="Arial" panose="020B0604020202020204" pitchFamily="34" charset="0"/>
                <a:ea typeface="Verdana" panose="020B0604030504040204" pitchFamily="34" charset="0"/>
                <a:cs typeface="Arial" panose="020B0604020202020204" pitchFamily="34" charset="0"/>
              </a:rPr>
              <a:t>Asynchronous, Online, Continuous Decision-Making</a:t>
            </a:r>
          </a:p>
        </p:txBody>
      </p:sp>
      <p:pic>
        <p:nvPicPr>
          <p:cNvPr id="7" name="tijana.jpg" descr="tijana.jpg">
            <a:extLst>
              <a:ext uri="{FF2B5EF4-FFF2-40B4-BE49-F238E27FC236}">
                <a16:creationId xmlns:a16="http://schemas.microsoft.com/office/drawing/2014/main" id="{7A80EB19-2449-EB43-B9C9-2D5D88B22883}"/>
              </a:ext>
            </a:extLst>
          </p:cNvPr>
          <p:cNvPicPr>
            <a:picLocks noChangeAspect="1"/>
          </p:cNvPicPr>
          <p:nvPr/>
        </p:nvPicPr>
        <p:blipFill>
          <a:blip r:embed="rId2"/>
          <a:srcRect l="12756" r="24177" b="34761"/>
          <a:stretch>
            <a:fillRect/>
          </a:stretch>
        </p:blipFill>
        <p:spPr>
          <a:xfrm>
            <a:off x="2945946" y="2499624"/>
            <a:ext cx="1423723" cy="1472778"/>
          </a:xfrm>
          <a:prstGeom prst="rect">
            <a:avLst/>
          </a:prstGeom>
          <a:ln w="12700">
            <a:miter lim="400000"/>
          </a:ln>
        </p:spPr>
      </p:pic>
      <p:pic>
        <p:nvPicPr>
          <p:cNvPr id="8" name="Image" descr="Image">
            <a:extLst>
              <a:ext uri="{FF2B5EF4-FFF2-40B4-BE49-F238E27FC236}">
                <a16:creationId xmlns:a16="http://schemas.microsoft.com/office/drawing/2014/main" id="{F400145D-5A52-2B43-A769-C857FF545DAE}"/>
              </a:ext>
            </a:extLst>
          </p:cNvPr>
          <p:cNvPicPr>
            <a:picLocks noChangeAspect="1"/>
          </p:cNvPicPr>
          <p:nvPr/>
        </p:nvPicPr>
        <p:blipFill>
          <a:blip r:embed="rId3"/>
          <a:srcRect l="14675" r="5751" b="17619"/>
          <a:stretch>
            <a:fillRect/>
          </a:stretch>
        </p:blipFill>
        <p:spPr>
          <a:xfrm>
            <a:off x="4951804" y="2496458"/>
            <a:ext cx="1119211" cy="1475944"/>
          </a:xfrm>
          <a:prstGeom prst="rect">
            <a:avLst/>
          </a:prstGeom>
          <a:ln w="12700">
            <a:miter lim="400000"/>
          </a:ln>
        </p:spPr>
      </p:pic>
    </p:spTree>
    <p:extLst>
      <p:ext uri="{BB962C8B-B14F-4D97-AF65-F5344CB8AC3E}">
        <p14:creationId xmlns:p14="http://schemas.microsoft.com/office/powerpoint/2010/main" val="64108085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0E0D2CDC-E0DE-3A4C-A973-05709BCC7541}"/>
              </a:ext>
            </a:extLst>
          </p:cNvPr>
          <p:cNvSpPr>
            <a:spLocks noGrp="1" noChangeArrowheads="1"/>
          </p:cNvSpPr>
          <p:nvPr>
            <p:ph type="title"/>
          </p:nvPr>
        </p:nvSpPr>
        <p:spPr>
          <a:xfrm>
            <a:off x="1533525" y="180975"/>
            <a:ext cx="6172200" cy="857250"/>
          </a:xfrm>
        </p:spPr>
        <p:txBody>
          <a:bodyPr/>
          <a:lstStyle/>
          <a:p>
            <a:r>
              <a:rPr lang="en-US" altLang="en-US" sz="2700" dirty="0">
                <a:ea typeface="ＭＳ Ｐゴシック" panose="020B0600070205080204" pitchFamily="34" charset="-128"/>
              </a:rPr>
              <a:t>Making Decisions Over a Lifetime</a:t>
            </a:r>
          </a:p>
        </p:txBody>
      </p:sp>
      <p:sp>
        <p:nvSpPr>
          <p:cNvPr id="36866" name="Content Placeholder 2">
            <a:extLst>
              <a:ext uri="{FF2B5EF4-FFF2-40B4-BE49-F238E27FC236}">
                <a16:creationId xmlns:a16="http://schemas.microsoft.com/office/drawing/2014/main" id="{9F82FB46-58DB-7A44-8C48-320648570E96}"/>
              </a:ext>
            </a:extLst>
          </p:cNvPr>
          <p:cNvSpPr>
            <a:spLocks noGrp="1"/>
          </p:cNvSpPr>
          <p:nvPr>
            <p:ph idx="1"/>
          </p:nvPr>
        </p:nvSpPr>
        <p:spPr>
          <a:xfrm>
            <a:off x="1467695" y="931280"/>
            <a:ext cx="6172200" cy="3799285"/>
          </a:xfrm>
        </p:spPr>
        <p:txBody>
          <a:bodyPr/>
          <a:lstStyle/>
          <a:p>
            <a:pPr marL="342900" lvl="1" indent="0">
              <a:lnSpc>
                <a:spcPct val="90000"/>
              </a:lnSpc>
              <a:buNone/>
              <a:defRPr/>
            </a:pPr>
            <a:endParaRPr lang="en-US" sz="1800" dirty="0"/>
          </a:p>
          <a:p>
            <a:pPr>
              <a:lnSpc>
                <a:spcPct val="90000"/>
              </a:lnSpc>
              <a:defRPr/>
            </a:pPr>
            <a:r>
              <a:rPr lang="en-US" sz="1800" dirty="0"/>
              <a:t>Think of statistical bounds on error rates in decision-making as a form of wealth</a:t>
            </a:r>
          </a:p>
          <a:p>
            <a:pPr>
              <a:lnSpc>
                <a:spcPct val="90000"/>
              </a:lnSpc>
              <a:defRPr/>
            </a:pPr>
            <a:r>
              <a:rPr lang="en-US" sz="1800" dirty="0"/>
              <a:t>Classical bounds: wealth decays as you make more decisions</a:t>
            </a:r>
          </a:p>
          <a:p>
            <a:pPr lvl="1">
              <a:lnSpc>
                <a:spcPct val="90000"/>
              </a:lnSpc>
              <a:defRPr/>
            </a:pPr>
            <a:r>
              <a:rPr lang="en-US" sz="1400" dirty="0"/>
              <a:t>e.g., Bonferroni corrections</a:t>
            </a:r>
          </a:p>
          <a:p>
            <a:pPr>
              <a:lnSpc>
                <a:spcPct val="90000"/>
              </a:lnSpc>
              <a:defRPr/>
            </a:pPr>
            <a:r>
              <a:rPr lang="en-US" sz="1800" dirty="0"/>
              <a:t>Eventually you have to stop making decisions</a:t>
            </a:r>
          </a:p>
          <a:p>
            <a:pPr>
              <a:lnSpc>
                <a:spcPct val="90000"/>
              </a:lnSpc>
              <a:defRPr/>
            </a:pPr>
            <a:endParaRPr lang="en-US" sz="1800" dirty="0"/>
          </a:p>
          <a:p>
            <a:pPr>
              <a:lnSpc>
                <a:spcPct val="90000"/>
              </a:lnSpc>
              <a:defRPr/>
            </a:pPr>
            <a:endParaRPr lang="en-US" sz="1800" dirty="0"/>
          </a:p>
          <a:p>
            <a:pPr marL="0" indent="0">
              <a:lnSpc>
                <a:spcPct val="90000"/>
              </a:lnSpc>
              <a:buNone/>
              <a:defRPr/>
            </a:pPr>
            <a:endParaRPr lang="en-US" sz="1800" dirty="0"/>
          </a:p>
          <a:p>
            <a:pPr>
              <a:lnSpc>
                <a:spcPct val="90000"/>
              </a:lnSpc>
              <a:defRPr/>
            </a:pPr>
            <a:endParaRPr lang="en-US" dirty="0"/>
          </a:p>
        </p:txBody>
      </p:sp>
      <p:sp>
        <p:nvSpPr>
          <p:cNvPr id="2" name="Footer Placeholder 1">
            <a:extLst>
              <a:ext uri="{FF2B5EF4-FFF2-40B4-BE49-F238E27FC236}">
                <a16:creationId xmlns:a16="http://schemas.microsoft.com/office/drawing/2014/main" id="{1AB1B575-0825-7C4D-8229-222C74DF8B3E}"/>
              </a:ext>
            </a:extLst>
          </p:cNvPr>
          <p:cNvSpPr>
            <a:spLocks noGrp="1"/>
          </p:cNvSpPr>
          <p:nvPr>
            <p:ph type="ftr" sz="quarter" idx="3"/>
          </p:nvPr>
        </p:nvSpPr>
        <p:spPr/>
        <p:txBody>
          <a:bodyPr/>
          <a:lstStyle/>
          <a:p>
            <a:r>
              <a:rPr lang="en-US"/>
              <a:t>University of California, Berkeley</a:t>
            </a:r>
            <a:endParaRPr lang="en-US" dirty="0"/>
          </a:p>
        </p:txBody>
      </p:sp>
    </p:spTree>
    <p:extLst>
      <p:ext uri="{BB962C8B-B14F-4D97-AF65-F5344CB8AC3E}">
        <p14:creationId xmlns:p14="http://schemas.microsoft.com/office/powerpoint/2010/main" val="4244763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0E0D2CDC-E0DE-3A4C-A973-05709BCC7541}"/>
              </a:ext>
            </a:extLst>
          </p:cNvPr>
          <p:cNvSpPr>
            <a:spLocks noGrp="1" noChangeArrowheads="1"/>
          </p:cNvSpPr>
          <p:nvPr>
            <p:ph type="title"/>
          </p:nvPr>
        </p:nvSpPr>
        <p:spPr>
          <a:xfrm>
            <a:off x="1533525" y="180975"/>
            <a:ext cx="6172200" cy="857250"/>
          </a:xfrm>
        </p:spPr>
        <p:txBody>
          <a:bodyPr/>
          <a:lstStyle/>
          <a:p>
            <a:r>
              <a:rPr lang="en-US" altLang="en-US" sz="2700" dirty="0">
                <a:ea typeface="ＭＳ Ｐゴシック" panose="020B0600070205080204" pitchFamily="34" charset="-128"/>
              </a:rPr>
              <a:t>Making Decisions Over a Lifetime</a:t>
            </a:r>
          </a:p>
        </p:txBody>
      </p:sp>
      <p:sp>
        <p:nvSpPr>
          <p:cNvPr id="36866" name="Content Placeholder 2">
            <a:extLst>
              <a:ext uri="{FF2B5EF4-FFF2-40B4-BE49-F238E27FC236}">
                <a16:creationId xmlns:a16="http://schemas.microsoft.com/office/drawing/2014/main" id="{9F82FB46-58DB-7A44-8C48-320648570E96}"/>
              </a:ext>
            </a:extLst>
          </p:cNvPr>
          <p:cNvSpPr>
            <a:spLocks noGrp="1"/>
          </p:cNvSpPr>
          <p:nvPr>
            <p:ph idx="1"/>
          </p:nvPr>
        </p:nvSpPr>
        <p:spPr>
          <a:xfrm>
            <a:off x="1467695" y="931280"/>
            <a:ext cx="6172200" cy="3799285"/>
          </a:xfrm>
        </p:spPr>
        <p:txBody>
          <a:bodyPr/>
          <a:lstStyle/>
          <a:p>
            <a:pPr marL="342900" lvl="1" indent="0">
              <a:lnSpc>
                <a:spcPct val="90000"/>
              </a:lnSpc>
              <a:buNone/>
              <a:defRPr/>
            </a:pPr>
            <a:endParaRPr lang="en-US" sz="1800" dirty="0"/>
          </a:p>
          <a:p>
            <a:pPr>
              <a:lnSpc>
                <a:spcPct val="90000"/>
              </a:lnSpc>
              <a:defRPr/>
            </a:pPr>
            <a:r>
              <a:rPr lang="en-US" sz="1800" dirty="0"/>
              <a:t>Think of statistical bounds on error rates in decision-making as a form of wealth</a:t>
            </a:r>
          </a:p>
          <a:p>
            <a:pPr>
              <a:lnSpc>
                <a:spcPct val="90000"/>
              </a:lnSpc>
              <a:defRPr/>
            </a:pPr>
            <a:r>
              <a:rPr lang="en-US" sz="1800" dirty="0"/>
              <a:t>Classical bounds: wealth decays as you make more decisions</a:t>
            </a:r>
          </a:p>
          <a:p>
            <a:pPr lvl="1">
              <a:lnSpc>
                <a:spcPct val="90000"/>
              </a:lnSpc>
              <a:defRPr/>
            </a:pPr>
            <a:r>
              <a:rPr lang="en-US" sz="1400" dirty="0"/>
              <a:t>e.g., Bonferroni corrections</a:t>
            </a:r>
          </a:p>
          <a:p>
            <a:pPr>
              <a:lnSpc>
                <a:spcPct val="90000"/>
              </a:lnSpc>
              <a:defRPr/>
            </a:pPr>
            <a:r>
              <a:rPr lang="en-US" sz="1800" dirty="0"/>
              <a:t>Eventually you have to stop making decisions</a:t>
            </a:r>
          </a:p>
          <a:p>
            <a:pPr>
              <a:lnSpc>
                <a:spcPct val="90000"/>
              </a:lnSpc>
              <a:defRPr/>
            </a:pPr>
            <a:endParaRPr lang="en-US" sz="1800" dirty="0"/>
          </a:p>
          <a:p>
            <a:pPr>
              <a:lnSpc>
                <a:spcPct val="90000"/>
              </a:lnSpc>
              <a:defRPr/>
            </a:pPr>
            <a:r>
              <a:rPr lang="en-US" sz="1800" dirty="0"/>
              <a:t>Is it possible to continue to make decisions throughout one’s lifetime and maintain (anytime) control over the statistical error rate?</a:t>
            </a:r>
          </a:p>
          <a:p>
            <a:pPr>
              <a:lnSpc>
                <a:spcPct val="90000"/>
              </a:lnSpc>
              <a:defRPr/>
            </a:pPr>
            <a:endParaRPr lang="en-US" sz="1800" dirty="0"/>
          </a:p>
          <a:p>
            <a:pPr>
              <a:lnSpc>
                <a:spcPct val="90000"/>
              </a:lnSpc>
              <a:defRPr/>
            </a:pPr>
            <a:endParaRPr lang="en-US" sz="1800" dirty="0"/>
          </a:p>
          <a:p>
            <a:pPr marL="0" indent="0">
              <a:lnSpc>
                <a:spcPct val="90000"/>
              </a:lnSpc>
              <a:buNone/>
              <a:defRPr/>
            </a:pPr>
            <a:endParaRPr lang="en-US" sz="1800" dirty="0"/>
          </a:p>
          <a:p>
            <a:pPr>
              <a:lnSpc>
                <a:spcPct val="90000"/>
              </a:lnSpc>
              <a:defRPr/>
            </a:pPr>
            <a:endParaRPr lang="en-US" dirty="0"/>
          </a:p>
        </p:txBody>
      </p:sp>
      <p:sp>
        <p:nvSpPr>
          <p:cNvPr id="2" name="Footer Placeholder 1">
            <a:extLst>
              <a:ext uri="{FF2B5EF4-FFF2-40B4-BE49-F238E27FC236}">
                <a16:creationId xmlns:a16="http://schemas.microsoft.com/office/drawing/2014/main" id="{1AB1B575-0825-7C4D-8229-222C74DF8B3E}"/>
              </a:ext>
            </a:extLst>
          </p:cNvPr>
          <p:cNvSpPr>
            <a:spLocks noGrp="1"/>
          </p:cNvSpPr>
          <p:nvPr>
            <p:ph type="ftr" sz="quarter" idx="3"/>
          </p:nvPr>
        </p:nvSpPr>
        <p:spPr/>
        <p:txBody>
          <a:bodyPr/>
          <a:lstStyle/>
          <a:p>
            <a:r>
              <a:rPr lang="en-US"/>
              <a:t>University of California, Berkeley</a:t>
            </a:r>
            <a:endParaRPr lang="en-US" dirty="0"/>
          </a:p>
        </p:txBody>
      </p:sp>
    </p:spTree>
    <p:extLst>
      <p:ext uri="{BB962C8B-B14F-4D97-AF65-F5344CB8AC3E}">
        <p14:creationId xmlns:p14="http://schemas.microsoft.com/office/powerpoint/2010/main" val="2246600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0E0D2CDC-E0DE-3A4C-A973-05709BCC7541}"/>
              </a:ext>
            </a:extLst>
          </p:cNvPr>
          <p:cNvSpPr>
            <a:spLocks noGrp="1" noChangeArrowheads="1"/>
          </p:cNvSpPr>
          <p:nvPr>
            <p:ph type="title"/>
          </p:nvPr>
        </p:nvSpPr>
        <p:spPr>
          <a:xfrm>
            <a:off x="1533524" y="180975"/>
            <a:ext cx="6764169" cy="857250"/>
          </a:xfrm>
        </p:spPr>
        <p:txBody>
          <a:bodyPr>
            <a:normAutofit/>
          </a:bodyPr>
          <a:lstStyle/>
          <a:p>
            <a:r>
              <a:rPr lang="en-US" altLang="en-US" sz="2700" dirty="0">
                <a:ea typeface="ＭＳ Ｐゴシック" panose="020B0600070205080204" pitchFamily="34" charset="-128"/>
              </a:rPr>
              <a:t>Making Decisions Over a Lifetime (</a:t>
            </a:r>
            <a:r>
              <a:rPr lang="en-US" altLang="en-US" sz="2700" dirty="0" err="1">
                <a:ea typeface="ＭＳ Ｐゴシック" panose="020B0600070205080204" pitchFamily="34" charset="-128"/>
              </a:rPr>
              <a:t>Cont</a:t>
            </a:r>
            <a:r>
              <a:rPr lang="en-US" altLang="en-US" sz="2700" dirty="0">
                <a:ea typeface="ＭＳ Ｐゴシック" panose="020B0600070205080204" pitchFamily="34" charset="-128"/>
              </a:rPr>
              <a:t>)</a:t>
            </a:r>
          </a:p>
        </p:txBody>
      </p:sp>
      <p:sp>
        <p:nvSpPr>
          <p:cNvPr id="36866" name="Content Placeholder 2">
            <a:extLst>
              <a:ext uri="{FF2B5EF4-FFF2-40B4-BE49-F238E27FC236}">
                <a16:creationId xmlns:a16="http://schemas.microsoft.com/office/drawing/2014/main" id="{9F82FB46-58DB-7A44-8C48-320648570E96}"/>
              </a:ext>
            </a:extLst>
          </p:cNvPr>
          <p:cNvSpPr>
            <a:spLocks noGrp="1"/>
          </p:cNvSpPr>
          <p:nvPr>
            <p:ph idx="1"/>
          </p:nvPr>
        </p:nvSpPr>
        <p:spPr>
          <a:xfrm>
            <a:off x="1467695" y="931280"/>
            <a:ext cx="6172200" cy="3799285"/>
          </a:xfrm>
        </p:spPr>
        <p:txBody>
          <a:bodyPr/>
          <a:lstStyle/>
          <a:p>
            <a:pPr marL="342900" lvl="1" indent="0">
              <a:lnSpc>
                <a:spcPct val="90000"/>
              </a:lnSpc>
              <a:buNone/>
              <a:defRPr/>
            </a:pPr>
            <a:endParaRPr lang="en-US" sz="1800" dirty="0"/>
          </a:p>
          <a:p>
            <a:pPr>
              <a:lnSpc>
                <a:spcPct val="90000"/>
              </a:lnSpc>
              <a:defRPr/>
            </a:pPr>
            <a:r>
              <a:rPr lang="en-US" sz="1800" dirty="0"/>
              <a:t>We need to consider “error rates” that have an economic interpretation</a:t>
            </a:r>
          </a:p>
          <a:p>
            <a:pPr>
              <a:lnSpc>
                <a:spcPct val="90000"/>
              </a:lnSpc>
              <a:defRPr/>
            </a:pPr>
            <a:r>
              <a:rPr lang="en-US" sz="1800" dirty="0"/>
              <a:t>“False discovery rates” have emerged in statistics for other reasons, but they </a:t>
            </a:r>
          </a:p>
          <a:p>
            <a:pPr>
              <a:lnSpc>
                <a:spcPct val="90000"/>
              </a:lnSpc>
              <a:defRPr/>
            </a:pPr>
            <a:endParaRPr lang="en-US" sz="1800" dirty="0"/>
          </a:p>
          <a:p>
            <a:pPr>
              <a:lnSpc>
                <a:spcPct val="90000"/>
              </a:lnSpc>
              <a:defRPr/>
            </a:pPr>
            <a:endParaRPr lang="en-US" sz="1800" dirty="0"/>
          </a:p>
          <a:p>
            <a:pPr marL="0" indent="0">
              <a:lnSpc>
                <a:spcPct val="90000"/>
              </a:lnSpc>
              <a:buNone/>
              <a:defRPr/>
            </a:pPr>
            <a:endParaRPr lang="en-US" sz="1800" dirty="0"/>
          </a:p>
          <a:p>
            <a:pPr>
              <a:lnSpc>
                <a:spcPct val="90000"/>
              </a:lnSpc>
              <a:defRPr/>
            </a:pPr>
            <a:endParaRPr lang="en-US" dirty="0"/>
          </a:p>
        </p:txBody>
      </p:sp>
      <p:sp>
        <p:nvSpPr>
          <p:cNvPr id="2" name="Footer Placeholder 1">
            <a:extLst>
              <a:ext uri="{FF2B5EF4-FFF2-40B4-BE49-F238E27FC236}">
                <a16:creationId xmlns:a16="http://schemas.microsoft.com/office/drawing/2014/main" id="{1AB1B575-0825-7C4D-8229-222C74DF8B3E}"/>
              </a:ext>
            </a:extLst>
          </p:cNvPr>
          <p:cNvSpPr>
            <a:spLocks noGrp="1"/>
          </p:cNvSpPr>
          <p:nvPr>
            <p:ph type="ftr" sz="quarter" idx="3"/>
          </p:nvPr>
        </p:nvSpPr>
        <p:spPr/>
        <p:txBody>
          <a:bodyPr/>
          <a:lstStyle/>
          <a:p>
            <a:r>
              <a:rPr lang="en-US"/>
              <a:t>University of California, Berkeley</a:t>
            </a:r>
            <a:endParaRPr lang="en-US" dirty="0"/>
          </a:p>
        </p:txBody>
      </p:sp>
    </p:spTree>
    <p:extLst>
      <p:ext uri="{BB962C8B-B14F-4D97-AF65-F5344CB8AC3E}">
        <p14:creationId xmlns:p14="http://schemas.microsoft.com/office/powerpoint/2010/main" val="2151237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P4"/>
          <p:cNvSpPr/>
          <p:nvPr/>
        </p:nvSpPr>
        <p:spPr>
          <a:xfrm>
            <a:off x="3883684" y="928740"/>
            <a:ext cx="535782" cy="535782"/>
          </a:xfrm>
          <a:prstGeom prst="ellipse">
            <a:avLst/>
          </a:prstGeom>
          <a:solidFill>
            <a:srgbClr val="80878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p>
            <a:pPr>
              <a:defRPr>
                <a:solidFill>
                  <a:srgbClr val="FFFFFF"/>
                </a:solidFill>
              </a:defRPr>
            </a:pPr>
            <a:r>
              <a:rPr sz="2000" dirty="0"/>
              <a:t>P</a:t>
            </a:r>
            <a:r>
              <a:rPr sz="2000" baseline="-5999" dirty="0"/>
              <a:t>4</a:t>
            </a:r>
          </a:p>
        </p:txBody>
      </p:sp>
      <p:sp>
        <p:nvSpPr>
          <p:cNvPr id="252" name="P7"/>
          <p:cNvSpPr/>
          <p:nvPr/>
        </p:nvSpPr>
        <p:spPr>
          <a:xfrm>
            <a:off x="3271284" y="944073"/>
            <a:ext cx="535782" cy="535782"/>
          </a:xfrm>
          <a:prstGeom prst="ellipse">
            <a:avLst/>
          </a:prstGeom>
          <a:solidFill>
            <a:srgbClr val="80878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p>
            <a:pPr>
              <a:defRPr>
                <a:solidFill>
                  <a:srgbClr val="FFFFFF"/>
                </a:solidFill>
              </a:defRPr>
            </a:pPr>
            <a:r>
              <a:rPr sz="2000" dirty="0"/>
              <a:t>P</a:t>
            </a:r>
            <a:r>
              <a:rPr sz="2000" baseline="-5999" dirty="0"/>
              <a:t>7</a:t>
            </a:r>
          </a:p>
        </p:txBody>
      </p:sp>
      <p:sp>
        <p:nvSpPr>
          <p:cNvPr id="253" name="P8"/>
          <p:cNvSpPr/>
          <p:nvPr/>
        </p:nvSpPr>
        <p:spPr>
          <a:xfrm>
            <a:off x="3607040" y="1785436"/>
            <a:ext cx="535782" cy="535782"/>
          </a:xfrm>
          <a:prstGeom prst="ellipse">
            <a:avLst/>
          </a:prstGeom>
          <a:solidFill>
            <a:srgbClr val="80878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p>
            <a:pPr>
              <a:defRPr>
                <a:solidFill>
                  <a:srgbClr val="FFFFFF"/>
                </a:solidFill>
              </a:defRPr>
            </a:pPr>
            <a:r>
              <a:rPr sz="2000" dirty="0"/>
              <a:t>P</a:t>
            </a:r>
            <a:r>
              <a:rPr sz="2000" baseline="-5999" dirty="0"/>
              <a:t>8</a:t>
            </a:r>
          </a:p>
        </p:txBody>
      </p:sp>
      <p:sp>
        <p:nvSpPr>
          <p:cNvPr id="254" name="P9"/>
          <p:cNvSpPr/>
          <p:nvPr/>
        </p:nvSpPr>
        <p:spPr>
          <a:xfrm>
            <a:off x="2965392" y="1785436"/>
            <a:ext cx="535782" cy="535782"/>
          </a:xfrm>
          <a:prstGeom prst="ellipse">
            <a:avLst/>
          </a:prstGeom>
          <a:solidFill>
            <a:srgbClr val="80878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p>
            <a:pPr>
              <a:defRPr>
                <a:solidFill>
                  <a:srgbClr val="FFFFFF"/>
                </a:solidFill>
              </a:defRPr>
            </a:pPr>
            <a:r>
              <a:rPr sz="2000" dirty="0"/>
              <a:t>P</a:t>
            </a:r>
            <a:r>
              <a:rPr sz="2000" baseline="-5999" dirty="0"/>
              <a:t>9</a:t>
            </a:r>
          </a:p>
        </p:txBody>
      </p:sp>
      <p:sp>
        <p:nvSpPr>
          <p:cNvPr id="255" name="P1"/>
          <p:cNvSpPr/>
          <p:nvPr/>
        </p:nvSpPr>
        <p:spPr>
          <a:xfrm>
            <a:off x="2658885" y="944073"/>
            <a:ext cx="535782" cy="535782"/>
          </a:xfrm>
          <a:prstGeom prst="ellipse">
            <a:avLst/>
          </a:prstGeom>
          <a:solidFill>
            <a:srgbClr val="80878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p>
            <a:pPr>
              <a:defRPr>
                <a:solidFill>
                  <a:srgbClr val="FFFFFF"/>
                </a:solidFill>
              </a:defRPr>
            </a:pPr>
            <a:r>
              <a:rPr sz="2000" dirty="0"/>
              <a:t>P</a:t>
            </a:r>
            <a:r>
              <a:rPr sz="2000" baseline="-5999" dirty="0"/>
              <a:t>1</a:t>
            </a:r>
          </a:p>
        </p:txBody>
      </p:sp>
      <p:sp>
        <p:nvSpPr>
          <p:cNvPr id="256" name="P2"/>
          <p:cNvSpPr/>
          <p:nvPr/>
        </p:nvSpPr>
        <p:spPr>
          <a:xfrm>
            <a:off x="4840089" y="1787641"/>
            <a:ext cx="535782" cy="535782"/>
          </a:xfrm>
          <a:prstGeom prst="ellipse">
            <a:avLst/>
          </a:prstGeom>
          <a:solidFill>
            <a:srgbClr val="FF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p>
            <a:pPr>
              <a:defRPr>
                <a:solidFill>
                  <a:srgbClr val="FFFFFF"/>
                </a:solidFill>
              </a:defRPr>
            </a:pPr>
            <a:r>
              <a:rPr sz="2000" dirty="0"/>
              <a:t>P</a:t>
            </a:r>
            <a:r>
              <a:rPr sz="2000" baseline="-5999" dirty="0"/>
              <a:t>2</a:t>
            </a:r>
          </a:p>
        </p:txBody>
      </p:sp>
      <p:sp>
        <p:nvSpPr>
          <p:cNvPr id="257" name="P3"/>
          <p:cNvSpPr/>
          <p:nvPr/>
        </p:nvSpPr>
        <p:spPr>
          <a:xfrm>
            <a:off x="5703725" y="1787641"/>
            <a:ext cx="535782" cy="535782"/>
          </a:xfrm>
          <a:prstGeom prst="ellipse">
            <a:avLst/>
          </a:prstGeom>
          <a:solidFill>
            <a:srgbClr val="FF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p>
            <a:pPr>
              <a:defRPr>
                <a:solidFill>
                  <a:srgbClr val="FFFFFF"/>
                </a:solidFill>
              </a:defRPr>
            </a:pPr>
            <a:r>
              <a:rPr sz="2000" dirty="0"/>
              <a:t>P</a:t>
            </a:r>
            <a:r>
              <a:rPr sz="2000" baseline="-5999" dirty="0"/>
              <a:t>3</a:t>
            </a:r>
          </a:p>
        </p:txBody>
      </p:sp>
      <p:sp>
        <p:nvSpPr>
          <p:cNvPr id="258" name="P5"/>
          <p:cNvSpPr/>
          <p:nvPr/>
        </p:nvSpPr>
        <p:spPr>
          <a:xfrm>
            <a:off x="4840089" y="943758"/>
            <a:ext cx="535782" cy="535782"/>
          </a:xfrm>
          <a:prstGeom prst="ellipse">
            <a:avLst/>
          </a:prstGeom>
          <a:solidFill>
            <a:srgbClr val="FF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p>
            <a:pPr>
              <a:defRPr>
                <a:solidFill>
                  <a:srgbClr val="FFFFFF"/>
                </a:solidFill>
              </a:defRPr>
            </a:pPr>
            <a:r>
              <a:rPr sz="2000" dirty="0"/>
              <a:t>P</a:t>
            </a:r>
            <a:r>
              <a:rPr sz="2000" baseline="-5999" dirty="0"/>
              <a:t>5</a:t>
            </a:r>
          </a:p>
        </p:txBody>
      </p:sp>
      <p:sp>
        <p:nvSpPr>
          <p:cNvPr id="259" name="P6"/>
          <p:cNvSpPr/>
          <p:nvPr/>
        </p:nvSpPr>
        <p:spPr>
          <a:xfrm>
            <a:off x="5697027" y="943758"/>
            <a:ext cx="535782" cy="535782"/>
          </a:xfrm>
          <a:prstGeom prst="ellipse">
            <a:avLst/>
          </a:prstGeom>
          <a:solidFill>
            <a:srgbClr val="FF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p>
            <a:pPr>
              <a:defRPr>
                <a:solidFill>
                  <a:srgbClr val="FFFFFF"/>
                </a:solidFill>
              </a:defRPr>
            </a:pPr>
            <a:r>
              <a:rPr sz="2000" dirty="0"/>
              <a:t>P</a:t>
            </a:r>
            <a:r>
              <a:rPr sz="2000" baseline="-5999" dirty="0"/>
              <a:t>6</a:t>
            </a:r>
          </a:p>
        </p:txBody>
      </p:sp>
      <p:sp>
        <p:nvSpPr>
          <p:cNvPr id="260" name="True nulls"/>
          <p:cNvSpPr/>
          <p:nvPr/>
        </p:nvSpPr>
        <p:spPr>
          <a:xfrm>
            <a:off x="2796364" y="313347"/>
            <a:ext cx="1623102" cy="484686"/>
          </a:xfrm>
          <a:prstGeom prst="roundRect">
            <a:avLst>
              <a:gd name="adj" fmla="val 20618"/>
            </a:avLst>
          </a:prstGeom>
          <a:solidFill>
            <a:srgbClr val="80878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a:solidFill>
                  <a:srgbClr val="FFFFFF"/>
                </a:solidFill>
              </a:defRPr>
            </a:lvl1pPr>
          </a:lstStyle>
          <a:p>
            <a:r>
              <a:rPr lang="en-US" sz="2000" dirty="0"/>
              <a:t> </a:t>
            </a:r>
            <a:r>
              <a:rPr sz="2000" dirty="0"/>
              <a:t>True</a:t>
            </a:r>
            <a:r>
              <a:rPr lang="en-US" sz="2000" dirty="0"/>
              <a:t> </a:t>
            </a:r>
            <a:r>
              <a:rPr sz="2000" dirty="0"/>
              <a:t>nulls</a:t>
            </a:r>
          </a:p>
        </p:txBody>
      </p:sp>
      <p:sp>
        <p:nvSpPr>
          <p:cNvPr id="261" name="Non-nulls"/>
          <p:cNvSpPr/>
          <p:nvPr/>
        </p:nvSpPr>
        <p:spPr>
          <a:xfrm>
            <a:off x="4839540" y="315906"/>
            <a:ext cx="1487640" cy="482126"/>
          </a:xfrm>
          <a:prstGeom prst="roundRect">
            <a:avLst>
              <a:gd name="adj" fmla="val 20837"/>
            </a:avLst>
          </a:prstGeom>
          <a:solidFill>
            <a:srgbClr val="FF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a:solidFill>
                  <a:srgbClr val="FFFFFF"/>
                </a:solidFill>
              </a:defRPr>
            </a:lvl1pPr>
          </a:lstStyle>
          <a:p>
            <a:r>
              <a:rPr lang="en-US" sz="2000" dirty="0"/>
              <a:t> Non-Nulls</a:t>
            </a:r>
            <a:endParaRPr sz="2000" dirty="0"/>
          </a:p>
        </p:txBody>
      </p:sp>
      <p:sp>
        <p:nvSpPr>
          <p:cNvPr id="262" name="Rounded Rectangle"/>
          <p:cNvSpPr/>
          <p:nvPr/>
        </p:nvSpPr>
        <p:spPr>
          <a:xfrm>
            <a:off x="2796364" y="1622807"/>
            <a:ext cx="5348175" cy="904901"/>
          </a:xfrm>
          <a:prstGeom prst="roundRect">
            <a:avLst>
              <a:gd name="adj" fmla="val 10392"/>
            </a:avLst>
          </a:prstGeom>
          <a:ln w="88900">
            <a:solidFill>
              <a:srgbClr val="FF0000"/>
            </a:solidFill>
            <a:custDash>
              <a:ds d="200000" sp="200000"/>
            </a:custDash>
            <a:miter lim="400000"/>
          </a:ln>
        </p:spPr>
        <p:txBody>
          <a:bodyPr lIns="26789" tIns="26789" rIns="26789" bIns="26789" anchor="ctr"/>
          <a:lstStyle/>
          <a:p>
            <a:endParaRPr sz="949"/>
          </a:p>
        </p:txBody>
      </p:sp>
      <p:sp>
        <p:nvSpPr>
          <p:cNvPr id="263" name="“discoveries”"/>
          <p:cNvSpPr/>
          <p:nvPr/>
        </p:nvSpPr>
        <p:spPr>
          <a:xfrm>
            <a:off x="6455283" y="1600393"/>
            <a:ext cx="1740778" cy="948762"/>
          </a:xfrm>
          <a:prstGeom prst="roundRect">
            <a:avLst>
              <a:gd name="adj" fmla="val 10588"/>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a:latin typeface="Gill Sans SemiBold"/>
                <a:ea typeface="Gill Sans SemiBold"/>
                <a:cs typeface="Gill Sans SemiBold"/>
                <a:sym typeface="Gill Sans SemiBold"/>
              </a:defRPr>
            </a:lvl1pPr>
          </a:lstStyle>
          <a:p>
            <a:pPr>
              <a:defRPr>
                <a:latin typeface="+mn-lt"/>
                <a:ea typeface="+mn-ea"/>
                <a:cs typeface="+mn-cs"/>
                <a:sym typeface="Gill Sans Light"/>
              </a:defRPr>
            </a:pPr>
            <a:r>
              <a:rPr sz="2000" dirty="0"/>
              <a:t>discoveries</a:t>
            </a:r>
          </a:p>
        </p:txBody>
      </p:sp>
      <p:sp>
        <p:nvSpPr>
          <p:cNvPr id="264" name="Rounded Rectangle"/>
          <p:cNvSpPr/>
          <p:nvPr/>
        </p:nvSpPr>
        <p:spPr>
          <a:xfrm>
            <a:off x="967563" y="1622808"/>
            <a:ext cx="3278302" cy="904900"/>
          </a:xfrm>
          <a:prstGeom prst="roundRect">
            <a:avLst>
              <a:gd name="adj" fmla="val 11948"/>
            </a:avLst>
          </a:prstGeom>
          <a:noFill/>
          <a:ln w="88900">
            <a:solidFill>
              <a:schemeClr val="bg1">
                <a:lumMod val="50000"/>
              </a:schemeClr>
            </a:solidFill>
            <a:custDash>
              <a:ds d="200000" sp="200000"/>
            </a:custDash>
            <a:miter lim="400000"/>
          </a:ln>
        </p:spPr>
        <p:txBody>
          <a:bodyPr lIns="26789" tIns="26789" rIns="26789" bIns="26789" anchor="ctr"/>
          <a:lstStyle/>
          <a:p>
            <a:endParaRPr sz="949"/>
          </a:p>
        </p:txBody>
      </p:sp>
      <p:sp>
        <p:nvSpPr>
          <p:cNvPr id="265" name="false discoveries"/>
          <p:cNvSpPr/>
          <p:nvPr/>
        </p:nvSpPr>
        <p:spPr>
          <a:xfrm>
            <a:off x="1191117" y="1600212"/>
            <a:ext cx="1586098" cy="948762"/>
          </a:xfrm>
          <a:prstGeom prst="roundRect">
            <a:avLst>
              <a:gd name="adj" fmla="val 10588"/>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a:latin typeface="Gill Sans SemiBold"/>
                <a:ea typeface="Gill Sans SemiBold"/>
                <a:cs typeface="Gill Sans SemiBold"/>
                <a:sym typeface="Gill Sans SemiBold"/>
              </a:defRPr>
            </a:lvl1pPr>
          </a:lstStyle>
          <a:p>
            <a:pPr algn="ctr">
              <a:defRPr>
                <a:latin typeface="+mn-lt"/>
                <a:ea typeface="+mn-ea"/>
                <a:cs typeface="+mn-cs"/>
                <a:sym typeface="Gill Sans Light"/>
              </a:defRPr>
            </a:pPr>
            <a:r>
              <a:rPr sz="2000" dirty="0"/>
              <a:t>false discoveries</a:t>
            </a:r>
          </a:p>
        </p:txBody>
      </p:sp>
      <p:sp>
        <p:nvSpPr>
          <p:cNvPr id="266" name="False discovery proportion…"/>
          <p:cNvSpPr txBox="1"/>
          <p:nvPr/>
        </p:nvSpPr>
        <p:spPr>
          <a:xfrm>
            <a:off x="1343828" y="2958809"/>
            <a:ext cx="4314691" cy="1035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marL="179064" indent="-179064">
              <a:lnSpc>
                <a:spcPct val="150000"/>
              </a:lnSpc>
              <a:spcBef>
                <a:spcPts val="527"/>
              </a:spcBef>
              <a:buSzPct val="30000"/>
              <a:buBlip>
                <a:blip r:embed="rId2"/>
              </a:buBlip>
              <a:defRPr sz="4000"/>
            </a:pPr>
            <a:r>
              <a:rPr sz="2109" dirty="0"/>
              <a:t>False discovery proportion</a:t>
            </a:r>
          </a:p>
          <a:p>
            <a:pPr marL="179064" indent="-179064">
              <a:lnSpc>
                <a:spcPct val="150000"/>
              </a:lnSpc>
              <a:spcBef>
                <a:spcPts val="527"/>
              </a:spcBef>
              <a:buSzPct val="30000"/>
              <a:buBlip>
                <a:blip r:embed="rId2"/>
              </a:buBlip>
              <a:defRPr sz="4000"/>
            </a:pPr>
            <a:r>
              <a:rPr sz="2109" dirty="0"/>
              <a:t>Want low false discovery rate </a:t>
            </a:r>
            <a:endParaRPr sz="2109" dirty="0">
              <a:latin typeface="Gill Sans SemiBold"/>
              <a:ea typeface="Gill Sans SemiBold"/>
              <a:cs typeface="Gill Sans SemiBold"/>
              <a:sym typeface="Gill Sans SemiBold"/>
            </a:endParaRPr>
          </a:p>
        </p:txBody>
      </p:sp>
      <p:pic>
        <p:nvPicPr>
          <p:cNvPr id="267" name="Image" descr="Image"/>
          <p:cNvPicPr>
            <a:picLocks noChangeAspect="1"/>
          </p:cNvPicPr>
          <p:nvPr/>
        </p:nvPicPr>
        <p:blipFill>
          <a:blip r:embed="rId3"/>
          <a:stretch>
            <a:fillRect/>
          </a:stretch>
        </p:blipFill>
        <p:spPr>
          <a:xfrm>
            <a:off x="5228629" y="3050419"/>
            <a:ext cx="3099968" cy="437946"/>
          </a:xfrm>
          <a:prstGeom prst="rect">
            <a:avLst/>
          </a:prstGeom>
          <a:ln w="12700">
            <a:miter lim="400000"/>
          </a:ln>
        </p:spPr>
      </p:pic>
      <p:pic>
        <p:nvPicPr>
          <p:cNvPr id="268" name="Image" descr="Image"/>
          <p:cNvPicPr>
            <a:picLocks noChangeAspect="1"/>
          </p:cNvPicPr>
          <p:nvPr/>
        </p:nvPicPr>
        <p:blipFill>
          <a:blip r:embed="rId4"/>
          <a:stretch>
            <a:fillRect/>
          </a:stretch>
        </p:blipFill>
        <p:spPr>
          <a:xfrm>
            <a:off x="5675668" y="3691056"/>
            <a:ext cx="2049284" cy="303598"/>
          </a:xfrm>
          <a:prstGeom prst="rect">
            <a:avLst/>
          </a:prstGeom>
          <a:ln w="12700">
            <a:miter lim="400000"/>
          </a:ln>
        </p:spPr>
      </p:pic>
    </p:spTree>
    <p:extLst>
      <p:ext uri="{BB962C8B-B14F-4D97-AF65-F5344CB8AC3E}">
        <p14:creationId xmlns:p14="http://schemas.microsoft.com/office/powerpoint/2010/main" val="2882839587"/>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6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6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264"/>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26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66">
                                            <p:bg/>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266">
                                            <p:txEl>
                                              <p:pRg st="0" end="0"/>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iterate>
                                    <p:tmAbs val="0"/>
                                  </p:iterate>
                                  <p:childTnLst>
                                    <p:set>
                                      <p:cBhvr>
                                        <p:cTn id="25" fill="hold"/>
                                        <p:tgtEl>
                                          <p:spTgt spid="26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iterate>
                                    <p:tmAbs val="0"/>
                                  </p:iterate>
                                  <p:childTnLst>
                                    <p:set>
                                      <p:cBhvr>
                                        <p:cTn id="29" fill="hold"/>
                                        <p:tgtEl>
                                          <p:spTgt spid="266">
                                            <p:txEl>
                                              <p:pRg st="1" end="1"/>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iterate>
                                    <p:tmAbs val="0"/>
                                  </p:iterate>
                                  <p:childTnLst>
                                    <p:set>
                                      <p:cBhvr>
                                        <p:cTn id="32" fill="hold"/>
                                        <p:tgtEl>
                                          <p:spTgt spid="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advAuto="0"/>
      <p:bldP spid="263" grpId="0" animBg="1" advAuto="0"/>
      <p:bldP spid="264" grpId="0" animBg="1" advAuto="0"/>
      <p:bldP spid="265" grpId="0" animBg="1" advAuto="0"/>
      <p:bldP spid="266" grpId="0" build="p" bldLvl="5" animBg="1" advAuto="0"/>
      <p:bldP spid="267" grpId="0" animBg="1" advAuto="0"/>
      <p:bldP spid="268"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Run 10,000  different, independent…"/>
          <p:cNvSpPr/>
          <p:nvPr/>
        </p:nvSpPr>
        <p:spPr>
          <a:xfrm>
            <a:off x="1258500" y="1283180"/>
            <a:ext cx="1337563" cy="1290087"/>
          </a:xfrm>
          <a:prstGeom prst="roundRect">
            <a:avLst>
              <a:gd name="adj" fmla="val 7787"/>
            </a:avLst>
          </a:prstGeom>
          <a:solidFill>
            <a:srgbClr val="FFFFFF"/>
          </a:solidFill>
          <a:ln w="635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p>
            <a:pPr algn="ctr">
              <a:defRPr>
                <a:solidFill>
                  <a:srgbClr val="000000"/>
                </a:solidFill>
              </a:defRPr>
            </a:pPr>
            <a:r>
              <a:rPr sz="1400" dirty="0"/>
              <a:t>Run 10,000 </a:t>
            </a:r>
            <a:br>
              <a:rPr sz="1400" dirty="0"/>
            </a:br>
            <a:r>
              <a:rPr sz="1400" dirty="0"/>
              <a:t>different,</a:t>
            </a:r>
            <a:br>
              <a:rPr sz="1400" dirty="0"/>
            </a:br>
            <a:r>
              <a:rPr sz="1400" dirty="0"/>
              <a:t>independent</a:t>
            </a:r>
          </a:p>
          <a:p>
            <a:pPr algn="ctr">
              <a:defRPr>
                <a:solidFill>
                  <a:srgbClr val="000000"/>
                </a:solidFill>
              </a:defRPr>
            </a:pPr>
            <a:r>
              <a:rPr sz="1400" dirty="0"/>
              <a:t>A/B tests</a:t>
            </a:r>
          </a:p>
        </p:txBody>
      </p:sp>
      <p:sp>
        <p:nvSpPr>
          <p:cNvPr id="236" name="Line"/>
          <p:cNvSpPr/>
          <p:nvPr/>
        </p:nvSpPr>
        <p:spPr>
          <a:xfrm>
            <a:off x="2612330" y="1595084"/>
            <a:ext cx="584851" cy="1"/>
          </a:xfrm>
          <a:prstGeom prst="line">
            <a:avLst/>
          </a:prstGeom>
          <a:ln w="63500">
            <a:solidFill>
              <a:srgbClr val="5A5F5E"/>
            </a:solidFill>
            <a:miter lim="400000"/>
            <a:tailEnd type="triangle"/>
          </a:ln>
        </p:spPr>
        <p:txBody>
          <a:bodyPr lIns="26789" tIns="26789" rIns="26789" bIns="26789" anchor="ctr"/>
          <a:lstStyle/>
          <a:p>
            <a:endParaRPr sz="949"/>
          </a:p>
        </p:txBody>
      </p:sp>
      <p:sp>
        <p:nvSpPr>
          <p:cNvPr id="237" name="Line"/>
          <p:cNvSpPr/>
          <p:nvPr/>
        </p:nvSpPr>
        <p:spPr>
          <a:xfrm>
            <a:off x="2613587" y="2252981"/>
            <a:ext cx="582336" cy="1"/>
          </a:xfrm>
          <a:prstGeom prst="line">
            <a:avLst/>
          </a:prstGeom>
          <a:ln w="63500">
            <a:solidFill>
              <a:srgbClr val="5A5F5E"/>
            </a:solidFill>
            <a:miter lim="400000"/>
            <a:tailEnd type="triangle"/>
          </a:ln>
        </p:spPr>
        <p:txBody>
          <a:bodyPr lIns="26789" tIns="26789" rIns="26789" bIns="26789" anchor="ctr"/>
          <a:lstStyle/>
          <a:p>
            <a:endParaRPr sz="949"/>
          </a:p>
        </p:txBody>
      </p:sp>
      <p:sp>
        <p:nvSpPr>
          <p:cNvPr id="238" name="9,900 true nulls"/>
          <p:cNvSpPr/>
          <p:nvPr/>
        </p:nvSpPr>
        <p:spPr>
          <a:xfrm>
            <a:off x="3213318" y="1251733"/>
            <a:ext cx="1182835" cy="662032"/>
          </a:xfrm>
          <a:prstGeom prst="roundRect">
            <a:avLst>
              <a:gd name="adj" fmla="val 15174"/>
            </a:avLst>
          </a:prstGeom>
          <a:solidFill>
            <a:srgbClr val="D5D5D5"/>
          </a:solidFill>
          <a:ln w="635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p>
            <a:pPr algn="ctr">
              <a:defRPr>
                <a:solidFill>
                  <a:srgbClr val="000000"/>
                </a:solidFill>
              </a:defRPr>
            </a:pPr>
            <a:r>
              <a:rPr sz="1400" dirty="0"/>
              <a:t>9,900 true</a:t>
            </a:r>
            <a:br>
              <a:rPr sz="1400" dirty="0"/>
            </a:br>
            <a:r>
              <a:rPr sz="1400" dirty="0"/>
              <a:t>nulls</a:t>
            </a:r>
          </a:p>
        </p:txBody>
      </p:sp>
      <p:sp>
        <p:nvSpPr>
          <p:cNvPr id="239" name="100 non-nulls"/>
          <p:cNvSpPr/>
          <p:nvPr/>
        </p:nvSpPr>
        <p:spPr>
          <a:xfrm>
            <a:off x="3213318" y="1923686"/>
            <a:ext cx="1182835" cy="662032"/>
          </a:xfrm>
          <a:prstGeom prst="roundRect">
            <a:avLst>
              <a:gd name="adj" fmla="val 15174"/>
            </a:avLst>
          </a:prstGeom>
          <a:solidFill>
            <a:srgbClr val="DEDEDE"/>
          </a:solidFill>
          <a:ln w="635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a:solidFill>
                  <a:srgbClr val="000000"/>
                </a:solidFill>
              </a:defRPr>
            </a:lvl1pPr>
          </a:lstStyle>
          <a:p>
            <a:pPr algn="ctr"/>
            <a:r>
              <a:rPr sz="1400" dirty="0"/>
              <a:t>100 non-nulls</a:t>
            </a:r>
          </a:p>
        </p:txBody>
      </p:sp>
      <p:sp>
        <p:nvSpPr>
          <p:cNvPr id="240" name="type-1error rate (per test)…"/>
          <p:cNvSpPr txBox="1"/>
          <p:nvPr/>
        </p:nvSpPr>
        <p:spPr>
          <a:xfrm>
            <a:off x="2966484" y="615464"/>
            <a:ext cx="3880883" cy="300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r>
              <a:rPr sz="1600" dirty="0"/>
              <a:t>type-1</a:t>
            </a:r>
            <a:r>
              <a:rPr lang="en-US" sz="1600" dirty="0"/>
              <a:t> </a:t>
            </a:r>
            <a:r>
              <a:rPr sz="1600" dirty="0"/>
              <a:t>error rate (per test)</a:t>
            </a:r>
            <a:r>
              <a:rPr lang="en-US" sz="1600" dirty="0"/>
              <a:t> </a:t>
            </a:r>
            <a:r>
              <a:rPr sz="1600" dirty="0"/>
              <a:t>= 0.05</a:t>
            </a:r>
          </a:p>
        </p:txBody>
      </p:sp>
      <p:sp>
        <p:nvSpPr>
          <p:cNvPr id="241" name="495 false discoveries"/>
          <p:cNvSpPr/>
          <p:nvPr/>
        </p:nvSpPr>
        <p:spPr>
          <a:xfrm>
            <a:off x="5015972" y="1238898"/>
            <a:ext cx="1182835" cy="662032"/>
          </a:xfrm>
          <a:prstGeom prst="roundRect">
            <a:avLst>
              <a:gd name="adj" fmla="val 15174"/>
            </a:avLst>
          </a:prstGeom>
          <a:solidFill>
            <a:srgbClr val="FFFFFF"/>
          </a:solidFill>
          <a:ln w="635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a:solidFill>
                  <a:srgbClr val="000000"/>
                </a:solidFill>
              </a:defRPr>
            </a:lvl1pPr>
          </a:lstStyle>
          <a:p>
            <a:pPr algn="ctr"/>
            <a:r>
              <a:rPr sz="1400" dirty="0"/>
              <a:t>495 false discoveries</a:t>
            </a:r>
          </a:p>
        </p:txBody>
      </p:sp>
      <p:sp>
        <p:nvSpPr>
          <p:cNvPr id="242" name="Line"/>
          <p:cNvSpPr/>
          <p:nvPr/>
        </p:nvSpPr>
        <p:spPr>
          <a:xfrm>
            <a:off x="4390353" y="1607700"/>
            <a:ext cx="632757" cy="1"/>
          </a:xfrm>
          <a:prstGeom prst="line">
            <a:avLst/>
          </a:prstGeom>
          <a:ln w="63500">
            <a:solidFill>
              <a:srgbClr val="5A5F5E"/>
            </a:solidFill>
            <a:miter lim="400000"/>
            <a:tailEnd type="triangle"/>
          </a:ln>
        </p:spPr>
        <p:txBody>
          <a:bodyPr lIns="26789" tIns="26789" rIns="26789" bIns="26789" anchor="ctr"/>
          <a:lstStyle/>
          <a:p>
            <a:endParaRPr sz="949"/>
          </a:p>
        </p:txBody>
      </p:sp>
      <p:sp>
        <p:nvSpPr>
          <p:cNvPr id="243" name="80 true discoveries"/>
          <p:cNvSpPr/>
          <p:nvPr/>
        </p:nvSpPr>
        <p:spPr>
          <a:xfrm>
            <a:off x="5015972" y="1910291"/>
            <a:ext cx="1182835" cy="662032"/>
          </a:xfrm>
          <a:prstGeom prst="roundRect">
            <a:avLst>
              <a:gd name="adj" fmla="val 15174"/>
            </a:avLst>
          </a:prstGeom>
          <a:solidFill>
            <a:srgbClr val="FFFFFF"/>
          </a:solidFill>
          <a:ln w="635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defRPr>
                <a:solidFill>
                  <a:srgbClr val="000000"/>
                </a:solidFill>
              </a:defRPr>
            </a:lvl1pPr>
          </a:lstStyle>
          <a:p>
            <a:pPr algn="ctr"/>
            <a:r>
              <a:rPr sz="1400" dirty="0"/>
              <a:t>80 true discoveries</a:t>
            </a:r>
          </a:p>
        </p:txBody>
      </p:sp>
      <p:sp>
        <p:nvSpPr>
          <p:cNvPr id="244" name="Line"/>
          <p:cNvSpPr/>
          <p:nvPr/>
        </p:nvSpPr>
        <p:spPr>
          <a:xfrm>
            <a:off x="4390353" y="2241307"/>
            <a:ext cx="632757" cy="1"/>
          </a:xfrm>
          <a:prstGeom prst="line">
            <a:avLst/>
          </a:prstGeom>
          <a:ln w="63500">
            <a:solidFill>
              <a:srgbClr val="5A5F5E"/>
            </a:solidFill>
            <a:miter lim="400000"/>
            <a:tailEnd type="triangle"/>
          </a:ln>
        </p:spPr>
        <p:txBody>
          <a:bodyPr lIns="26789" tIns="26789" rIns="26789" bIns="26789" anchor="ctr"/>
          <a:lstStyle/>
          <a:p>
            <a:endParaRPr sz="949"/>
          </a:p>
        </p:txBody>
      </p:sp>
      <p:sp>
        <p:nvSpPr>
          <p:cNvPr id="245" name="Rounded Rectangle"/>
          <p:cNvSpPr/>
          <p:nvPr/>
        </p:nvSpPr>
        <p:spPr>
          <a:xfrm>
            <a:off x="4947581" y="1171890"/>
            <a:ext cx="1319618" cy="1458383"/>
          </a:xfrm>
          <a:prstGeom prst="roundRect">
            <a:avLst>
              <a:gd name="adj" fmla="val 7836"/>
            </a:avLst>
          </a:prstGeom>
          <a:ln w="88900">
            <a:solidFill>
              <a:srgbClr val="FF0000"/>
            </a:solidFill>
            <a:custDash>
              <a:ds d="200000" sp="200000"/>
            </a:custDash>
            <a:miter lim="400000"/>
          </a:ln>
        </p:spPr>
        <p:txBody>
          <a:bodyPr lIns="26789" tIns="26789" rIns="26789" bIns="26789" anchor="ctr"/>
          <a:lstStyle/>
          <a:p>
            <a:endParaRPr sz="949"/>
          </a:p>
        </p:txBody>
      </p:sp>
      <p:sp>
        <p:nvSpPr>
          <p:cNvPr id="246" name="“false discovery…"/>
          <p:cNvSpPr txBox="1"/>
          <p:nvPr/>
        </p:nvSpPr>
        <p:spPr>
          <a:xfrm>
            <a:off x="6560438" y="1540875"/>
            <a:ext cx="1278795" cy="7004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a:defRPr>
                <a:solidFill>
                  <a:schemeClr val="accent5">
                    <a:hueOff val="-608019"/>
                    <a:satOff val="-16379"/>
                    <a:lumOff val="25127"/>
                  </a:schemeClr>
                </a:solidFill>
                <a:latin typeface="Gill Sans SemiBold"/>
                <a:ea typeface="Gill Sans SemiBold"/>
                <a:cs typeface="Gill Sans SemiBold"/>
                <a:sym typeface="Gill Sans SemiBold"/>
              </a:defRPr>
            </a:pPr>
            <a:r>
              <a:rPr sz="1400" dirty="0">
                <a:solidFill>
                  <a:schemeClr val="accent1"/>
                </a:solidFill>
              </a:rPr>
              <a:t>“false discovery</a:t>
            </a:r>
          </a:p>
          <a:p>
            <a:pPr>
              <a:defRPr>
                <a:solidFill>
                  <a:schemeClr val="accent5">
                    <a:hueOff val="-608019"/>
                    <a:satOff val="-16379"/>
                    <a:lumOff val="25127"/>
                  </a:schemeClr>
                </a:solidFill>
                <a:latin typeface="Gill Sans SemiBold"/>
                <a:ea typeface="Gill Sans SemiBold"/>
                <a:cs typeface="Gill Sans SemiBold"/>
                <a:sym typeface="Gill Sans SemiBold"/>
              </a:defRPr>
            </a:pPr>
            <a:r>
              <a:rPr sz="1400" dirty="0">
                <a:solidFill>
                  <a:schemeClr val="accent1"/>
                </a:solidFill>
              </a:rPr>
              <a:t>proportion”</a:t>
            </a:r>
          </a:p>
          <a:p>
            <a:pPr>
              <a:defRPr>
                <a:solidFill>
                  <a:schemeClr val="accent5">
                    <a:hueOff val="-608019"/>
                    <a:satOff val="-16379"/>
                    <a:lumOff val="25127"/>
                  </a:schemeClr>
                </a:solidFill>
                <a:latin typeface="Gill Sans SemiBold"/>
                <a:ea typeface="Gill Sans SemiBold"/>
                <a:cs typeface="Gill Sans SemiBold"/>
                <a:sym typeface="Gill Sans SemiBold"/>
              </a:defRPr>
            </a:pPr>
            <a:r>
              <a:rPr sz="1400" dirty="0">
                <a:solidFill>
                  <a:schemeClr val="accent1"/>
                </a:solidFill>
              </a:rPr>
              <a:t>FDP = 495/575</a:t>
            </a:r>
          </a:p>
        </p:txBody>
      </p:sp>
      <p:sp>
        <p:nvSpPr>
          <p:cNvPr id="247" name="power (per test)…"/>
          <p:cNvSpPr txBox="1"/>
          <p:nvPr/>
        </p:nvSpPr>
        <p:spPr>
          <a:xfrm>
            <a:off x="3317358" y="2822666"/>
            <a:ext cx="2700670" cy="300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r>
              <a:rPr sz="1600" dirty="0"/>
              <a:t>power (per test)</a:t>
            </a:r>
            <a:r>
              <a:rPr lang="en-US" sz="1600" dirty="0"/>
              <a:t> </a:t>
            </a:r>
            <a:r>
              <a:rPr sz="1600" dirty="0"/>
              <a:t>= 0.80</a:t>
            </a:r>
          </a:p>
        </p:txBody>
      </p:sp>
    </p:spTree>
    <p:extLst>
      <p:ext uri="{BB962C8B-B14F-4D97-AF65-F5344CB8AC3E}">
        <p14:creationId xmlns:p14="http://schemas.microsoft.com/office/powerpoint/2010/main" val="2783641107"/>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3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238"/>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237"/>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23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24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p:tmAbs val="0"/>
                                  </p:iterate>
                                  <p:childTnLst>
                                    <p:set>
                                      <p:cBhvr>
                                        <p:cTn id="27" fill="hold"/>
                                        <p:tgtEl>
                                          <p:spTgt spid="241"/>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iterate>
                                    <p:tmAbs val="0"/>
                                  </p:iterate>
                                  <p:childTnLst>
                                    <p:set>
                                      <p:cBhvr>
                                        <p:cTn id="30" fill="hold"/>
                                        <p:tgtEl>
                                          <p:spTgt spid="2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2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p:tmAbs val="0"/>
                                  </p:iterate>
                                  <p:childTnLst>
                                    <p:set>
                                      <p:cBhvr>
                                        <p:cTn id="38" fill="hold"/>
                                        <p:tgtEl>
                                          <p:spTgt spid="243"/>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0" nodeType="afterEffect">
                                  <p:stCondLst>
                                    <p:cond delay="0"/>
                                  </p:stCondLst>
                                  <p:iterate>
                                    <p:tmAbs val="0"/>
                                  </p:iterate>
                                  <p:childTnLst>
                                    <p:set>
                                      <p:cBhvr>
                                        <p:cTn id="41" fill="hold"/>
                                        <p:tgtEl>
                                          <p:spTgt spid="24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iterate>
                                    <p:tmAbs val="0"/>
                                  </p:iterate>
                                  <p:childTnLst>
                                    <p:set>
                                      <p:cBhvr>
                                        <p:cTn id="45" fill="hold"/>
                                        <p:tgtEl>
                                          <p:spTgt spid="24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iterate>
                                    <p:tmAbs val="0"/>
                                  </p:iterate>
                                  <p:childTnLst>
                                    <p:set>
                                      <p:cBhvr>
                                        <p:cTn id="49" fill="hold"/>
                                        <p:tgtEl>
                                          <p:spTgt spid="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animBg="1" advAuto="0"/>
      <p:bldP spid="236" grpId="0" animBg="1" advAuto="0"/>
      <p:bldP spid="237" grpId="0" animBg="1" advAuto="0"/>
      <p:bldP spid="238" grpId="0" animBg="1" advAuto="0"/>
      <p:bldP spid="239" grpId="0" animBg="1" advAuto="0"/>
      <p:bldP spid="240" grpId="0" animBg="1" advAuto="0"/>
      <p:bldP spid="241" grpId="0" animBg="1" advAuto="0"/>
      <p:bldP spid="242" grpId="0" animBg="1" advAuto="0"/>
      <p:bldP spid="243" grpId="0" animBg="1" advAuto="0"/>
      <p:bldP spid="244" grpId="0" animBg="1" advAuto="0"/>
      <p:bldP spid="245" grpId="0" animBg="1" advAuto="0"/>
      <p:bldP spid="246" grpId="0" animBg="1" advAuto="0"/>
      <p:bldP spid="247"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0E0D2CDC-E0DE-3A4C-A973-05709BCC7541}"/>
              </a:ext>
            </a:extLst>
          </p:cNvPr>
          <p:cNvSpPr>
            <a:spLocks noGrp="1" noChangeArrowheads="1"/>
          </p:cNvSpPr>
          <p:nvPr>
            <p:ph type="title"/>
          </p:nvPr>
        </p:nvSpPr>
        <p:spPr>
          <a:xfrm>
            <a:off x="1533525" y="180975"/>
            <a:ext cx="6172200" cy="857250"/>
          </a:xfrm>
        </p:spPr>
        <p:txBody>
          <a:bodyPr/>
          <a:lstStyle/>
          <a:p>
            <a:r>
              <a:rPr lang="en-US" altLang="en-US" sz="2700" dirty="0">
                <a:ea typeface="ＭＳ Ｐゴシック" panose="020B0600070205080204" pitchFamily="34" charset="-128"/>
              </a:rPr>
              <a:t>Classical FDR Control</a:t>
            </a:r>
          </a:p>
        </p:txBody>
      </p:sp>
      <p:sp>
        <p:nvSpPr>
          <p:cNvPr id="36866" name="Content Placeholder 2">
            <a:extLst>
              <a:ext uri="{FF2B5EF4-FFF2-40B4-BE49-F238E27FC236}">
                <a16:creationId xmlns:a16="http://schemas.microsoft.com/office/drawing/2014/main" id="{9F82FB46-58DB-7A44-8C48-320648570E96}"/>
              </a:ext>
            </a:extLst>
          </p:cNvPr>
          <p:cNvSpPr>
            <a:spLocks noGrp="1"/>
          </p:cNvSpPr>
          <p:nvPr>
            <p:ph idx="1"/>
          </p:nvPr>
        </p:nvSpPr>
        <p:spPr>
          <a:xfrm>
            <a:off x="1389874" y="873712"/>
            <a:ext cx="6172200" cy="4078465"/>
          </a:xfrm>
        </p:spPr>
        <p:txBody>
          <a:bodyPr>
            <a:normAutofit/>
          </a:bodyPr>
          <a:lstStyle/>
          <a:p>
            <a:pPr marL="342900" lvl="1" indent="0">
              <a:lnSpc>
                <a:spcPct val="90000"/>
              </a:lnSpc>
              <a:buNone/>
              <a:defRPr/>
            </a:pPr>
            <a:endParaRPr lang="en-US" sz="1800" dirty="0"/>
          </a:p>
          <a:p>
            <a:pPr>
              <a:lnSpc>
                <a:spcPct val="90000"/>
              </a:lnSpc>
              <a:defRPr/>
            </a:pPr>
            <a:r>
              <a:rPr lang="en-US" sz="1800" dirty="0"/>
              <a:t>The </a:t>
            </a:r>
            <a:r>
              <a:rPr lang="en-US" sz="1800" dirty="0" err="1"/>
              <a:t>Benjamini</a:t>
            </a:r>
            <a:r>
              <a:rPr lang="en-US" sz="1800" dirty="0"/>
              <a:t>-Hochberg procedure controls the FDR for a batch of multiple decisions</a:t>
            </a:r>
          </a:p>
          <a:p>
            <a:pPr>
              <a:lnSpc>
                <a:spcPct val="90000"/>
              </a:lnSpc>
              <a:defRPr/>
            </a:pPr>
            <a:r>
              <a:rPr lang="en-US" sz="1800" dirty="0"/>
              <a:t>It involves </a:t>
            </a:r>
            <a:r>
              <a:rPr lang="en-US" sz="1800" dirty="0">
                <a:solidFill>
                  <a:schemeClr val="accent3"/>
                </a:solidFill>
              </a:rPr>
              <a:t>sorting</a:t>
            </a:r>
            <a:r>
              <a:rPr lang="en-US" sz="1800" dirty="0"/>
              <a:t> the p-values for the decisions</a:t>
            </a:r>
          </a:p>
          <a:p>
            <a:pPr>
              <a:lnSpc>
                <a:spcPct val="90000"/>
              </a:lnSpc>
              <a:defRPr/>
            </a:pPr>
            <a:r>
              <a:rPr lang="en-US" sz="1800" dirty="0"/>
              <a:t>It is therefore </a:t>
            </a:r>
            <a:r>
              <a:rPr lang="en-US" sz="1800" dirty="0">
                <a:solidFill>
                  <a:schemeClr val="accent3"/>
                </a:solidFill>
              </a:rPr>
              <a:t>not</a:t>
            </a:r>
            <a:r>
              <a:rPr lang="en-US" sz="1800" dirty="0"/>
              <a:t> an online, anytime procedure</a:t>
            </a:r>
          </a:p>
          <a:p>
            <a:pPr>
              <a:lnSpc>
                <a:spcPct val="90000"/>
              </a:lnSpc>
              <a:defRPr/>
            </a:pPr>
            <a:endParaRPr lang="en-US" sz="1800" dirty="0"/>
          </a:p>
          <a:p>
            <a:pPr>
              <a:lnSpc>
                <a:spcPct val="90000"/>
              </a:lnSpc>
              <a:defRPr/>
            </a:pPr>
            <a:endParaRPr lang="en-US" sz="1800" dirty="0"/>
          </a:p>
          <a:p>
            <a:pPr>
              <a:lnSpc>
                <a:spcPct val="90000"/>
              </a:lnSpc>
              <a:defRPr/>
            </a:pPr>
            <a:endParaRPr lang="en-US" sz="1800" dirty="0"/>
          </a:p>
          <a:p>
            <a:pPr>
              <a:lnSpc>
                <a:spcPct val="90000"/>
              </a:lnSpc>
              <a:defRPr/>
            </a:pPr>
            <a:endParaRPr lang="en-US" sz="1800" dirty="0"/>
          </a:p>
          <a:p>
            <a:pPr marL="0" indent="0">
              <a:lnSpc>
                <a:spcPct val="90000"/>
              </a:lnSpc>
              <a:buNone/>
              <a:defRPr/>
            </a:pPr>
            <a:endParaRPr lang="en-US" sz="1800" dirty="0"/>
          </a:p>
          <a:p>
            <a:pPr>
              <a:lnSpc>
                <a:spcPct val="90000"/>
              </a:lnSpc>
              <a:defRPr/>
            </a:pPr>
            <a:endParaRPr lang="en-US" dirty="0"/>
          </a:p>
        </p:txBody>
      </p:sp>
      <p:sp>
        <p:nvSpPr>
          <p:cNvPr id="2" name="Footer Placeholder 1">
            <a:extLst>
              <a:ext uri="{FF2B5EF4-FFF2-40B4-BE49-F238E27FC236}">
                <a16:creationId xmlns:a16="http://schemas.microsoft.com/office/drawing/2014/main" id="{1AB1B575-0825-7C4D-8229-222C74DF8B3E}"/>
              </a:ext>
            </a:extLst>
          </p:cNvPr>
          <p:cNvSpPr>
            <a:spLocks noGrp="1"/>
          </p:cNvSpPr>
          <p:nvPr>
            <p:ph type="ftr" sz="quarter" idx="3"/>
          </p:nvPr>
        </p:nvSpPr>
        <p:spPr/>
        <p:txBody>
          <a:bodyPr/>
          <a:lstStyle/>
          <a:p>
            <a:r>
              <a:rPr lang="en-US"/>
              <a:t>University of California, Berkeley</a:t>
            </a:r>
            <a:endParaRPr lang="en-US" dirty="0"/>
          </a:p>
        </p:txBody>
      </p:sp>
    </p:spTree>
    <p:extLst>
      <p:ext uri="{BB962C8B-B14F-4D97-AF65-F5344CB8AC3E}">
        <p14:creationId xmlns:p14="http://schemas.microsoft.com/office/powerpoint/2010/main" val="2818669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0E0D2CDC-E0DE-3A4C-A973-05709BCC7541}"/>
              </a:ext>
            </a:extLst>
          </p:cNvPr>
          <p:cNvSpPr>
            <a:spLocks noGrp="1" noChangeArrowheads="1"/>
          </p:cNvSpPr>
          <p:nvPr>
            <p:ph type="title"/>
          </p:nvPr>
        </p:nvSpPr>
        <p:spPr>
          <a:xfrm>
            <a:off x="1533525" y="180975"/>
            <a:ext cx="6172200" cy="857250"/>
          </a:xfrm>
        </p:spPr>
        <p:txBody>
          <a:bodyPr/>
          <a:lstStyle/>
          <a:p>
            <a:r>
              <a:rPr lang="en-US" altLang="en-US" sz="2700" dirty="0">
                <a:ea typeface="ＭＳ Ｐゴシック" panose="020B0600070205080204" pitchFamily="34" charset="-128"/>
              </a:rPr>
              <a:t>SAFFRON</a:t>
            </a:r>
          </a:p>
        </p:txBody>
      </p:sp>
      <p:sp>
        <p:nvSpPr>
          <p:cNvPr id="36866" name="Content Placeholder 2">
            <a:extLst>
              <a:ext uri="{FF2B5EF4-FFF2-40B4-BE49-F238E27FC236}">
                <a16:creationId xmlns:a16="http://schemas.microsoft.com/office/drawing/2014/main" id="{9F82FB46-58DB-7A44-8C48-320648570E96}"/>
              </a:ext>
            </a:extLst>
          </p:cNvPr>
          <p:cNvSpPr>
            <a:spLocks noGrp="1"/>
          </p:cNvSpPr>
          <p:nvPr>
            <p:ph idx="1"/>
          </p:nvPr>
        </p:nvSpPr>
        <p:spPr>
          <a:xfrm>
            <a:off x="1389874" y="873712"/>
            <a:ext cx="6172200" cy="4078465"/>
          </a:xfrm>
        </p:spPr>
        <p:txBody>
          <a:bodyPr>
            <a:normAutofit/>
          </a:bodyPr>
          <a:lstStyle/>
          <a:p>
            <a:pPr marL="342900" lvl="1" indent="0">
              <a:lnSpc>
                <a:spcPct val="90000"/>
              </a:lnSpc>
              <a:buNone/>
              <a:defRPr/>
            </a:pPr>
            <a:endParaRPr lang="en-US" sz="1800" dirty="0"/>
          </a:p>
          <a:p>
            <a:pPr>
              <a:lnSpc>
                <a:spcPct val="90000"/>
              </a:lnSpc>
              <a:defRPr/>
            </a:pPr>
            <a:r>
              <a:rPr lang="en-US" sz="1800" dirty="0"/>
              <a:t>A new methodology that allows a decision-maker to maintain control over the FDR on an </a:t>
            </a:r>
            <a:r>
              <a:rPr lang="en-US" sz="1800" dirty="0">
                <a:solidFill>
                  <a:schemeClr val="accent3"/>
                </a:solidFill>
              </a:rPr>
              <a:t>anytime</a:t>
            </a:r>
            <a:r>
              <a:rPr lang="en-US" sz="1800" dirty="0"/>
              <a:t> basis</a:t>
            </a:r>
          </a:p>
          <a:p>
            <a:pPr>
              <a:lnSpc>
                <a:spcPct val="90000"/>
              </a:lnSpc>
              <a:defRPr/>
            </a:pPr>
            <a:r>
              <a:rPr lang="en-US" sz="1800" dirty="0"/>
              <a:t>The basic idea: the FDP is a </a:t>
            </a:r>
            <a:r>
              <a:rPr lang="en-US" sz="1800" dirty="0">
                <a:solidFill>
                  <a:schemeClr val="accent3"/>
                </a:solidFill>
              </a:rPr>
              <a:t>ratio</a:t>
            </a:r>
            <a:r>
              <a:rPr lang="en-US" sz="1800" dirty="0"/>
              <a:t>, and it can be made small either by making the numerator small (</a:t>
            </a:r>
            <a:r>
              <a:rPr lang="en-US" sz="1800" dirty="0">
                <a:solidFill>
                  <a:schemeClr val="accent3"/>
                </a:solidFill>
              </a:rPr>
              <a:t>few false positives</a:t>
            </a:r>
            <a:r>
              <a:rPr lang="en-US" sz="1800" dirty="0"/>
              <a:t>) or by making the denominator large (</a:t>
            </a:r>
            <a:r>
              <a:rPr lang="en-US" sz="1800" dirty="0">
                <a:solidFill>
                  <a:schemeClr val="accent3"/>
                </a:solidFill>
              </a:rPr>
              <a:t>many discoveries</a:t>
            </a:r>
            <a:r>
              <a:rPr lang="en-US" sz="1800" dirty="0"/>
              <a:t>)</a:t>
            </a:r>
          </a:p>
          <a:p>
            <a:pPr lvl="1">
              <a:lnSpc>
                <a:spcPct val="90000"/>
              </a:lnSpc>
              <a:defRPr/>
            </a:pPr>
            <a:r>
              <a:rPr lang="en-US" sz="1400" dirty="0"/>
              <a:t>we give a controlled amount of wealth to a decision-maker whenever they make a discovery, to be invested in future decisions</a:t>
            </a:r>
          </a:p>
          <a:p>
            <a:pPr>
              <a:lnSpc>
                <a:spcPct val="90000"/>
              </a:lnSpc>
              <a:defRPr/>
            </a:pPr>
            <a:r>
              <a:rPr lang="en-US" sz="1800" dirty="0"/>
              <a:t>The approach can handle fully asynchronous decisions across groups of decision makers</a:t>
            </a:r>
          </a:p>
          <a:p>
            <a:pPr>
              <a:lnSpc>
                <a:spcPct val="90000"/>
              </a:lnSpc>
              <a:defRPr/>
            </a:pPr>
            <a:endParaRPr lang="en-US" sz="1800" dirty="0"/>
          </a:p>
          <a:p>
            <a:pPr>
              <a:lnSpc>
                <a:spcPct val="90000"/>
              </a:lnSpc>
              <a:defRPr/>
            </a:pPr>
            <a:endParaRPr lang="en-US" sz="1800" dirty="0"/>
          </a:p>
          <a:p>
            <a:pPr>
              <a:lnSpc>
                <a:spcPct val="90000"/>
              </a:lnSpc>
              <a:defRPr/>
            </a:pPr>
            <a:endParaRPr lang="en-US" sz="1800" dirty="0"/>
          </a:p>
          <a:p>
            <a:pPr>
              <a:lnSpc>
                <a:spcPct val="90000"/>
              </a:lnSpc>
              <a:defRPr/>
            </a:pPr>
            <a:endParaRPr lang="en-US" sz="1800" dirty="0"/>
          </a:p>
          <a:p>
            <a:pPr marL="0" indent="0">
              <a:lnSpc>
                <a:spcPct val="90000"/>
              </a:lnSpc>
              <a:buNone/>
              <a:defRPr/>
            </a:pPr>
            <a:endParaRPr lang="en-US" sz="1800" dirty="0"/>
          </a:p>
          <a:p>
            <a:pPr>
              <a:lnSpc>
                <a:spcPct val="90000"/>
              </a:lnSpc>
              <a:defRPr/>
            </a:pPr>
            <a:endParaRPr lang="en-US" dirty="0"/>
          </a:p>
        </p:txBody>
      </p:sp>
      <p:sp>
        <p:nvSpPr>
          <p:cNvPr id="2" name="Footer Placeholder 1">
            <a:extLst>
              <a:ext uri="{FF2B5EF4-FFF2-40B4-BE49-F238E27FC236}">
                <a16:creationId xmlns:a16="http://schemas.microsoft.com/office/drawing/2014/main" id="{1AB1B575-0825-7C4D-8229-222C74DF8B3E}"/>
              </a:ext>
            </a:extLst>
          </p:cNvPr>
          <p:cNvSpPr>
            <a:spLocks noGrp="1"/>
          </p:cNvSpPr>
          <p:nvPr>
            <p:ph type="ftr" sz="quarter" idx="3"/>
          </p:nvPr>
        </p:nvSpPr>
        <p:spPr/>
        <p:txBody>
          <a:bodyPr/>
          <a:lstStyle/>
          <a:p>
            <a:r>
              <a:rPr lang="en-US"/>
              <a:t>University of California, Berkeley</a:t>
            </a:r>
            <a:endParaRPr lang="en-US" dirty="0"/>
          </a:p>
        </p:txBody>
      </p:sp>
    </p:spTree>
    <p:extLst>
      <p:ext uri="{BB962C8B-B14F-4D97-AF65-F5344CB8AC3E}">
        <p14:creationId xmlns:p14="http://schemas.microsoft.com/office/powerpoint/2010/main" val="624490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Online FDR control : high-level picture"/>
          <p:cNvSpPr txBox="1"/>
          <p:nvPr/>
        </p:nvSpPr>
        <p:spPr>
          <a:xfrm>
            <a:off x="1557901" y="49650"/>
            <a:ext cx="5901856" cy="46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defRPr sz="4500">
                <a:solidFill>
                  <a:schemeClr val="accent5">
                    <a:hueOff val="-608019"/>
                    <a:satOff val="-16379"/>
                    <a:lumOff val="25127"/>
                  </a:schemeClr>
                </a:solidFill>
                <a:latin typeface="Gill Sans SemiBold"/>
                <a:ea typeface="Gill Sans SemiBold"/>
                <a:cs typeface="Gill Sans SemiBold"/>
                <a:sym typeface="Gill Sans SemiBold"/>
              </a:defRPr>
            </a:lvl1pPr>
          </a:lstStyle>
          <a:p>
            <a:r>
              <a:rPr sz="2700" dirty="0">
                <a:solidFill>
                  <a:schemeClr val="accent2"/>
                </a:solidFill>
                <a:latin typeface="Arial" panose="020B0604020202020204" pitchFamily="34" charset="0"/>
                <a:cs typeface="Arial" panose="020B0604020202020204" pitchFamily="34" charset="0"/>
              </a:rPr>
              <a:t>Online FDR control : high-level picture</a:t>
            </a:r>
          </a:p>
        </p:txBody>
      </p:sp>
      <p:sp>
        <p:nvSpPr>
          <p:cNvPr id="329" name="Remaining error budget…"/>
          <p:cNvSpPr txBox="1"/>
          <p:nvPr/>
        </p:nvSpPr>
        <p:spPr>
          <a:xfrm>
            <a:off x="392997" y="3802532"/>
            <a:ext cx="3380140" cy="7032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algn="ctr">
              <a:defRPr sz="4000">
                <a:solidFill>
                  <a:srgbClr val="1A3AEC">
                    <a:alpha val="98466"/>
                  </a:srgbClr>
                </a:solidFill>
              </a:defRPr>
            </a:pPr>
            <a:r>
              <a:rPr sz="2109" dirty="0">
                <a:solidFill>
                  <a:schemeClr val="accent1">
                    <a:alpha val="98466"/>
                  </a:schemeClr>
                </a:solidFill>
              </a:rPr>
              <a:t>Remaining error budget </a:t>
            </a:r>
          </a:p>
          <a:p>
            <a:pPr algn="ctr">
              <a:defRPr sz="4000">
                <a:solidFill>
                  <a:srgbClr val="1A3AEC">
                    <a:alpha val="98466"/>
                  </a:srgbClr>
                </a:solidFill>
              </a:defRPr>
            </a:pPr>
            <a:r>
              <a:rPr sz="2109" dirty="0">
                <a:solidFill>
                  <a:schemeClr val="accent1">
                    <a:alpha val="98466"/>
                  </a:schemeClr>
                </a:solidFill>
              </a:rPr>
              <a:t>or “alpha-wealth”</a:t>
            </a:r>
          </a:p>
        </p:txBody>
      </p:sp>
      <p:sp>
        <p:nvSpPr>
          <p:cNvPr id="332" name="Error budget for first test"/>
          <p:cNvSpPr txBox="1"/>
          <p:nvPr/>
        </p:nvSpPr>
        <p:spPr>
          <a:xfrm>
            <a:off x="5904312" y="705957"/>
            <a:ext cx="1599685" cy="546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lvl1pPr>
              <a:defRPr sz="4000"/>
            </a:lvl1pPr>
          </a:lstStyle>
          <a:p>
            <a:r>
              <a:rPr sz="1600" dirty="0"/>
              <a:t>Error budget for first test</a:t>
            </a:r>
          </a:p>
        </p:txBody>
      </p:sp>
      <p:sp>
        <p:nvSpPr>
          <p:cNvPr id="335" name="Error budget for second test"/>
          <p:cNvSpPr txBox="1"/>
          <p:nvPr/>
        </p:nvSpPr>
        <p:spPr>
          <a:xfrm>
            <a:off x="5806353" y="1520200"/>
            <a:ext cx="1733631" cy="546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lvl1pPr>
              <a:defRPr sz="4000"/>
            </a:lvl1pPr>
          </a:lstStyle>
          <a:p>
            <a:r>
              <a:rPr sz="1600" dirty="0"/>
              <a:t>Error budget for second test</a:t>
            </a:r>
          </a:p>
        </p:txBody>
      </p:sp>
      <p:sp>
        <p:nvSpPr>
          <p:cNvPr id="340" name="Tests use wealth"/>
          <p:cNvSpPr txBox="1"/>
          <p:nvPr/>
        </p:nvSpPr>
        <p:spPr>
          <a:xfrm>
            <a:off x="5867001" y="2260567"/>
            <a:ext cx="1887496" cy="300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lvl1pPr>
              <a:defRPr sz="4000"/>
            </a:lvl1pPr>
          </a:lstStyle>
          <a:p>
            <a:r>
              <a:rPr sz="1600" dirty="0"/>
              <a:t>Tests use wealth</a:t>
            </a:r>
          </a:p>
        </p:txBody>
      </p:sp>
      <p:sp>
        <p:nvSpPr>
          <p:cNvPr id="341" name="Discoveries earn wealth"/>
          <p:cNvSpPr txBox="1"/>
          <p:nvPr/>
        </p:nvSpPr>
        <p:spPr>
          <a:xfrm>
            <a:off x="5806353" y="2721924"/>
            <a:ext cx="1599686" cy="546544"/>
          </a:xfrm>
          <a:prstGeom prst="rect">
            <a:avLst/>
          </a:prstGeom>
          <a:solidFill>
            <a:srgbClr val="AB180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lvl1pPr>
              <a:defRPr sz="4000">
                <a:solidFill>
                  <a:srgbClr val="FFFFFF"/>
                </a:solidFill>
              </a:defRPr>
            </a:lvl1pPr>
          </a:lstStyle>
          <a:p>
            <a:pPr algn="ctr"/>
            <a:r>
              <a:rPr sz="1600" dirty="0"/>
              <a:t>Discoveries earn wealth</a:t>
            </a:r>
          </a:p>
        </p:txBody>
      </p:sp>
      <p:sp>
        <p:nvSpPr>
          <p:cNvPr id="344" name="Error budget is data-dependent"/>
          <p:cNvSpPr txBox="1"/>
          <p:nvPr/>
        </p:nvSpPr>
        <p:spPr>
          <a:xfrm>
            <a:off x="5904312" y="3517467"/>
            <a:ext cx="2001522" cy="546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a:defRPr sz="4000"/>
            </a:pPr>
            <a:r>
              <a:rPr sz="1600" dirty="0"/>
              <a:t>Error budget</a:t>
            </a:r>
            <a:br>
              <a:rPr sz="1600" dirty="0"/>
            </a:br>
            <a:r>
              <a:rPr sz="1600" dirty="0"/>
              <a:t>is data-dependent</a:t>
            </a:r>
          </a:p>
        </p:txBody>
      </p:sp>
      <p:sp>
        <p:nvSpPr>
          <p:cNvPr id="328" name="Circle"/>
          <p:cNvSpPr/>
          <p:nvPr/>
        </p:nvSpPr>
        <p:spPr>
          <a:xfrm>
            <a:off x="1611690" y="1477450"/>
            <a:ext cx="2206211" cy="2167266"/>
          </a:xfrm>
          <a:prstGeom prst="ellipse">
            <a:avLst/>
          </a:prstGeom>
          <a:solidFill>
            <a:schemeClr val="accent3"/>
          </a:solidFill>
          <a:ln w="12700">
            <a:miter lim="400000"/>
          </a:ln>
        </p:spPr>
        <p:txBody>
          <a:bodyPr lIns="26789" tIns="26789" rIns="26789" bIns="26789" anchor="ctr"/>
          <a:lstStyle/>
          <a:p>
            <a:pPr>
              <a:defRPr>
                <a:solidFill>
                  <a:srgbClr val="FFFFFF"/>
                </a:solidFill>
              </a:defRPr>
            </a:pPr>
            <a:endParaRPr sz="949"/>
          </a:p>
        </p:txBody>
      </p:sp>
      <p:sp>
        <p:nvSpPr>
          <p:cNvPr id="330" name="Line"/>
          <p:cNvSpPr/>
          <p:nvPr/>
        </p:nvSpPr>
        <p:spPr>
          <a:xfrm flipV="1">
            <a:off x="3723719" y="1142588"/>
            <a:ext cx="1093164" cy="650884"/>
          </a:xfrm>
          <a:prstGeom prst="line">
            <a:avLst/>
          </a:prstGeom>
          <a:ln w="101600">
            <a:solidFill>
              <a:srgbClr val="5A5F5E"/>
            </a:solidFill>
            <a:miter lim="400000"/>
            <a:tailEnd type="triangle"/>
          </a:ln>
        </p:spPr>
        <p:txBody>
          <a:bodyPr lIns="26789" tIns="26789" rIns="26789" bIns="26789" anchor="ctr"/>
          <a:lstStyle/>
          <a:p>
            <a:endParaRPr sz="949"/>
          </a:p>
        </p:txBody>
      </p:sp>
      <p:sp>
        <p:nvSpPr>
          <p:cNvPr id="331" name="Circle"/>
          <p:cNvSpPr/>
          <p:nvPr/>
        </p:nvSpPr>
        <p:spPr>
          <a:xfrm>
            <a:off x="4940923" y="705957"/>
            <a:ext cx="603110" cy="592638"/>
          </a:xfrm>
          <a:prstGeom prst="ellipse">
            <a:avLst/>
          </a:prstGeom>
          <a:solidFill>
            <a:schemeClr val="accent3"/>
          </a:solidFill>
          <a:ln w="12700">
            <a:miter lim="400000"/>
          </a:ln>
        </p:spPr>
        <p:txBody>
          <a:bodyPr lIns="26789" tIns="26789" rIns="26789" bIns="26789" anchor="ctr"/>
          <a:lstStyle/>
          <a:p>
            <a:pPr>
              <a:defRPr>
                <a:solidFill>
                  <a:srgbClr val="FFFFFF"/>
                </a:solidFill>
              </a:defRPr>
            </a:pPr>
            <a:endParaRPr sz="949"/>
          </a:p>
        </p:txBody>
      </p:sp>
      <p:sp>
        <p:nvSpPr>
          <p:cNvPr id="333" name="Line"/>
          <p:cNvSpPr/>
          <p:nvPr/>
        </p:nvSpPr>
        <p:spPr>
          <a:xfrm flipV="1">
            <a:off x="3877623" y="1862071"/>
            <a:ext cx="1087680" cy="317556"/>
          </a:xfrm>
          <a:prstGeom prst="line">
            <a:avLst/>
          </a:prstGeom>
          <a:ln w="101600">
            <a:solidFill>
              <a:srgbClr val="5A5F5E"/>
            </a:solidFill>
            <a:miter lim="400000"/>
            <a:tailEnd type="triangle"/>
          </a:ln>
        </p:spPr>
        <p:txBody>
          <a:bodyPr lIns="26789" tIns="26789" rIns="26789" bIns="26789" anchor="ctr"/>
          <a:lstStyle/>
          <a:p>
            <a:endParaRPr sz="949"/>
          </a:p>
        </p:txBody>
      </p:sp>
      <p:sp>
        <p:nvSpPr>
          <p:cNvPr id="334" name="Circle"/>
          <p:cNvSpPr/>
          <p:nvPr/>
        </p:nvSpPr>
        <p:spPr>
          <a:xfrm>
            <a:off x="5018154" y="1596060"/>
            <a:ext cx="454690" cy="441984"/>
          </a:xfrm>
          <a:prstGeom prst="ellipse">
            <a:avLst/>
          </a:prstGeom>
          <a:solidFill>
            <a:schemeClr val="accent3"/>
          </a:solidFill>
          <a:ln w="12700">
            <a:miter lim="400000"/>
          </a:ln>
        </p:spPr>
        <p:txBody>
          <a:bodyPr lIns="26789" tIns="26789" rIns="26789" bIns="26789" anchor="ctr"/>
          <a:lstStyle/>
          <a:p>
            <a:pPr>
              <a:defRPr>
                <a:solidFill>
                  <a:srgbClr val="FFFFFF"/>
                </a:solidFill>
              </a:defRPr>
            </a:pPr>
            <a:endParaRPr sz="949"/>
          </a:p>
        </p:txBody>
      </p:sp>
      <p:sp>
        <p:nvSpPr>
          <p:cNvPr id="336" name="Line"/>
          <p:cNvSpPr/>
          <p:nvPr/>
        </p:nvSpPr>
        <p:spPr>
          <a:xfrm flipV="1">
            <a:off x="3926229" y="2419110"/>
            <a:ext cx="1101959" cy="75166"/>
          </a:xfrm>
          <a:prstGeom prst="line">
            <a:avLst/>
          </a:prstGeom>
          <a:ln w="101600">
            <a:solidFill>
              <a:srgbClr val="5A5F5E"/>
            </a:solidFill>
            <a:miter lim="400000"/>
            <a:tailEnd type="triangle"/>
          </a:ln>
        </p:spPr>
        <p:txBody>
          <a:bodyPr lIns="26789" tIns="26789" rIns="26789" bIns="26789" anchor="ctr"/>
          <a:lstStyle/>
          <a:p>
            <a:endParaRPr sz="949"/>
          </a:p>
        </p:txBody>
      </p:sp>
      <p:sp>
        <p:nvSpPr>
          <p:cNvPr id="337" name="Oval"/>
          <p:cNvSpPr/>
          <p:nvPr/>
        </p:nvSpPr>
        <p:spPr>
          <a:xfrm>
            <a:off x="5081040" y="2231713"/>
            <a:ext cx="373830" cy="363369"/>
          </a:xfrm>
          <a:prstGeom prst="ellipse">
            <a:avLst/>
          </a:prstGeom>
          <a:solidFill>
            <a:schemeClr val="accent3"/>
          </a:solidFill>
          <a:ln w="12700">
            <a:miter lim="400000"/>
          </a:ln>
        </p:spPr>
        <p:txBody>
          <a:bodyPr lIns="26789" tIns="26789" rIns="26789" bIns="26789" anchor="ctr"/>
          <a:lstStyle/>
          <a:p>
            <a:pPr>
              <a:defRPr>
                <a:solidFill>
                  <a:srgbClr val="FFFFFF"/>
                </a:solidFill>
              </a:defRPr>
            </a:pPr>
            <a:endParaRPr sz="949"/>
          </a:p>
        </p:txBody>
      </p:sp>
      <p:sp>
        <p:nvSpPr>
          <p:cNvPr id="338" name="Line"/>
          <p:cNvSpPr/>
          <p:nvPr/>
        </p:nvSpPr>
        <p:spPr>
          <a:xfrm>
            <a:off x="3924988" y="2792062"/>
            <a:ext cx="1103638" cy="46099"/>
          </a:xfrm>
          <a:prstGeom prst="line">
            <a:avLst/>
          </a:prstGeom>
          <a:ln w="101600">
            <a:solidFill>
              <a:srgbClr val="5A5F5E"/>
            </a:solidFill>
            <a:miter lim="400000"/>
            <a:tailEnd type="triangle"/>
          </a:ln>
        </p:spPr>
        <p:txBody>
          <a:bodyPr lIns="26789" tIns="26789" rIns="26789" bIns="26789" anchor="ctr"/>
          <a:lstStyle/>
          <a:p>
            <a:endParaRPr sz="949"/>
          </a:p>
        </p:txBody>
      </p:sp>
      <p:sp>
        <p:nvSpPr>
          <p:cNvPr id="339" name="Circle"/>
          <p:cNvSpPr/>
          <p:nvPr/>
        </p:nvSpPr>
        <p:spPr>
          <a:xfrm>
            <a:off x="5081040" y="2707968"/>
            <a:ext cx="322874" cy="320025"/>
          </a:xfrm>
          <a:prstGeom prst="ellipse">
            <a:avLst/>
          </a:prstGeom>
          <a:solidFill>
            <a:schemeClr val="accent3"/>
          </a:solidFill>
          <a:ln w="12700">
            <a:miter lim="400000"/>
          </a:ln>
        </p:spPr>
        <p:txBody>
          <a:bodyPr lIns="26789" tIns="26789" rIns="26789" bIns="26789" anchor="ctr"/>
          <a:lstStyle/>
          <a:p>
            <a:pPr>
              <a:defRPr>
                <a:solidFill>
                  <a:srgbClr val="FFFFFF"/>
                </a:solidFill>
              </a:defRPr>
            </a:pPr>
            <a:endParaRPr sz="949"/>
          </a:p>
        </p:txBody>
      </p:sp>
      <p:sp>
        <p:nvSpPr>
          <p:cNvPr id="342" name="Circle"/>
          <p:cNvSpPr/>
          <p:nvPr/>
        </p:nvSpPr>
        <p:spPr>
          <a:xfrm>
            <a:off x="4940923" y="3228063"/>
            <a:ext cx="681514" cy="670760"/>
          </a:xfrm>
          <a:prstGeom prst="ellipse">
            <a:avLst/>
          </a:prstGeom>
          <a:solidFill>
            <a:schemeClr val="accent3"/>
          </a:solidFill>
          <a:ln w="12700">
            <a:miter lim="400000"/>
          </a:ln>
        </p:spPr>
        <p:txBody>
          <a:bodyPr lIns="26789" tIns="26789" rIns="26789" bIns="26789" anchor="ctr"/>
          <a:lstStyle/>
          <a:p>
            <a:pPr>
              <a:defRPr>
                <a:solidFill>
                  <a:srgbClr val="FFFFFF"/>
                </a:solidFill>
              </a:defRPr>
            </a:pPr>
            <a:endParaRPr sz="949"/>
          </a:p>
        </p:txBody>
      </p:sp>
      <p:sp>
        <p:nvSpPr>
          <p:cNvPr id="343" name="Line"/>
          <p:cNvSpPr/>
          <p:nvPr/>
        </p:nvSpPr>
        <p:spPr>
          <a:xfrm>
            <a:off x="3773137" y="3212848"/>
            <a:ext cx="1109476" cy="304619"/>
          </a:xfrm>
          <a:prstGeom prst="line">
            <a:avLst/>
          </a:prstGeom>
          <a:ln w="101600">
            <a:solidFill>
              <a:srgbClr val="5A5F5E"/>
            </a:solidFill>
            <a:miter lim="400000"/>
            <a:tailEnd type="triangle"/>
          </a:ln>
        </p:spPr>
        <p:txBody>
          <a:bodyPr lIns="26789" tIns="26789" rIns="26789" bIns="26789" anchor="ctr"/>
          <a:lstStyle/>
          <a:p>
            <a:endParaRPr sz="949"/>
          </a:p>
        </p:txBody>
      </p:sp>
      <p:sp>
        <p:nvSpPr>
          <p:cNvPr id="345" name="Circle"/>
          <p:cNvSpPr/>
          <p:nvPr/>
        </p:nvSpPr>
        <p:spPr>
          <a:xfrm>
            <a:off x="4992187" y="4098893"/>
            <a:ext cx="572954" cy="563006"/>
          </a:xfrm>
          <a:prstGeom prst="ellipse">
            <a:avLst/>
          </a:prstGeom>
          <a:solidFill>
            <a:schemeClr val="accent3"/>
          </a:solidFill>
          <a:ln w="12700">
            <a:miter lim="400000"/>
          </a:ln>
        </p:spPr>
        <p:txBody>
          <a:bodyPr lIns="26789" tIns="26789" rIns="26789" bIns="26789" anchor="ctr"/>
          <a:lstStyle/>
          <a:p>
            <a:pPr>
              <a:defRPr>
                <a:solidFill>
                  <a:srgbClr val="FFFFFF"/>
                </a:solidFill>
              </a:defRPr>
            </a:pPr>
            <a:endParaRPr sz="949"/>
          </a:p>
        </p:txBody>
      </p:sp>
      <p:sp>
        <p:nvSpPr>
          <p:cNvPr id="346" name="Line"/>
          <p:cNvSpPr/>
          <p:nvPr/>
        </p:nvSpPr>
        <p:spPr>
          <a:xfrm>
            <a:off x="3596340" y="3481096"/>
            <a:ext cx="1178676" cy="756441"/>
          </a:xfrm>
          <a:prstGeom prst="line">
            <a:avLst/>
          </a:prstGeom>
          <a:ln w="101600">
            <a:solidFill>
              <a:srgbClr val="5A5F5E"/>
            </a:solidFill>
            <a:miter lim="400000"/>
            <a:tailEnd type="triangle"/>
          </a:ln>
        </p:spPr>
        <p:txBody>
          <a:bodyPr lIns="26789" tIns="26789" rIns="26789" bIns="26789" anchor="ctr"/>
          <a:lstStyle/>
          <a:p>
            <a:endParaRPr sz="949"/>
          </a:p>
        </p:txBody>
      </p:sp>
      <p:sp>
        <p:nvSpPr>
          <p:cNvPr id="347" name="Infinite process"/>
          <p:cNvSpPr txBox="1"/>
          <p:nvPr/>
        </p:nvSpPr>
        <p:spPr>
          <a:xfrm>
            <a:off x="5904312" y="4346287"/>
            <a:ext cx="1690884" cy="300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lvl1pPr>
              <a:defRPr sz="4000"/>
            </a:lvl1pPr>
          </a:lstStyle>
          <a:p>
            <a:r>
              <a:rPr sz="1600" dirty="0"/>
              <a:t>Infinite process</a:t>
            </a:r>
          </a:p>
        </p:txBody>
      </p:sp>
    </p:spTree>
    <p:extLst>
      <p:ext uri="{BB962C8B-B14F-4D97-AF65-F5344CB8AC3E}">
        <p14:creationId xmlns:p14="http://schemas.microsoft.com/office/powerpoint/2010/main" val="1313729040"/>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33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3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34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341"/>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344"/>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3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animBg="1" advAuto="0"/>
      <p:bldP spid="335" grpId="0" animBg="1" advAuto="0"/>
      <p:bldP spid="340" grpId="0" animBg="1" advAuto="0"/>
      <p:bldP spid="341" grpId="0" animBg="1" advAuto="0"/>
      <p:bldP spid="344" grpId="0" animBg="1" advAuto="0"/>
      <p:bldP spid="347"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a:extLst>
              <a:ext uri="{FF2B5EF4-FFF2-40B4-BE49-F238E27FC236}">
                <a16:creationId xmlns:a16="http://schemas.microsoft.com/office/drawing/2014/main" id="{911D7269-71CC-0A48-95DB-3118BD19FD43}"/>
              </a:ext>
            </a:extLst>
          </p:cNvPr>
          <p:cNvSpPr>
            <a:spLocks noGrp="1" noChangeArrowheads="1"/>
          </p:cNvSpPr>
          <p:nvPr>
            <p:ph idx="1"/>
          </p:nvPr>
        </p:nvSpPr>
        <p:spPr>
          <a:xfrm>
            <a:off x="1466214" y="1371803"/>
            <a:ext cx="6172200" cy="2765595"/>
          </a:xfrm>
        </p:spPr>
        <p:txBody>
          <a:bodyPr>
            <a:normAutofit lnSpcReduction="10000"/>
          </a:bodyPr>
          <a:lstStyle/>
          <a:p>
            <a:pPr>
              <a:lnSpc>
                <a:spcPct val="90000"/>
              </a:lnSpc>
            </a:pPr>
            <a:r>
              <a:rPr lang="en-US" altLang="en-US" sz="1800" dirty="0">
                <a:ea typeface="ＭＳ Ｐゴシック" panose="020B0600070205080204" pitchFamily="34" charset="-128"/>
              </a:rPr>
              <a:t>First Generation (‘90-’00): the </a:t>
            </a:r>
            <a:r>
              <a:rPr lang="en-US" altLang="en-US" sz="1800" dirty="0">
                <a:solidFill>
                  <a:schemeClr val="accent2"/>
                </a:solidFill>
                <a:ea typeface="ＭＳ Ｐゴシック" panose="020B0600070205080204" pitchFamily="34" charset="-128"/>
              </a:rPr>
              <a:t>backend</a:t>
            </a:r>
            <a:r>
              <a:rPr lang="en-US" altLang="en-US" sz="1800" dirty="0">
                <a:ea typeface="ＭＳ Ｐゴシック" panose="020B0600070205080204" pitchFamily="34" charset="-128"/>
              </a:rPr>
              <a:t>  </a:t>
            </a:r>
          </a:p>
          <a:p>
            <a:pPr lvl="1">
              <a:lnSpc>
                <a:spcPct val="90000"/>
              </a:lnSpc>
            </a:pPr>
            <a:r>
              <a:rPr lang="en-US" altLang="en-US" sz="1500" dirty="0">
                <a:ea typeface="ＭＳ Ｐゴシック" panose="020B0600070205080204" pitchFamily="34" charset="-128"/>
              </a:rPr>
              <a:t>e.g., fraud detection, search, supply-chain management</a:t>
            </a:r>
          </a:p>
          <a:p>
            <a:pPr>
              <a:lnSpc>
                <a:spcPct val="90000"/>
              </a:lnSpc>
            </a:pPr>
            <a:r>
              <a:rPr lang="en-US" altLang="en-US" sz="1800" dirty="0">
                <a:ea typeface="ＭＳ Ｐゴシック" panose="020B0600070205080204" pitchFamily="34" charset="-128"/>
              </a:rPr>
              <a:t>Second Generation (‘00-’10): the </a:t>
            </a:r>
            <a:r>
              <a:rPr lang="en-US" altLang="en-US" sz="1800" dirty="0">
                <a:solidFill>
                  <a:schemeClr val="accent2"/>
                </a:solidFill>
                <a:ea typeface="ＭＳ Ｐゴシック" panose="020B0600070205080204" pitchFamily="34" charset="-128"/>
              </a:rPr>
              <a:t>human side</a:t>
            </a:r>
          </a:p>
          <a:p>
            <a:pPr lvl="1">
              <a:lnSpc>
                <a:spcPct val="90000"/>
              </a:lnSpc>
            </a:pPr>
            <a:r>
              <a:rPr lang="en-US" altLang="en-US" sz="1500" dirty="0">
                <a:ea typeface="ＭＳ Ｐゴシック" panose="020B0600070205080204" pitchFamily="34" charset="-128"/>
              </a:rPr>
              <a:t>e.g., recommendation systems, commerce, social media</a:t>
            </a:r>
          </a:p>
          <a:p>
            <a:pPr>
              <a:lnSpc>
                <a:spcPct val="90000"/>
              </a:lnSpc>
            </a:pPr>
            <a:r>
              <a:rPr lang="en-US" altLang="en-US" sz="1800" dirty="0">
                <a:ea typeface="ＭＳ Ｐゴシック" panose="020B0600070205080204" pitchFamily="34" charset="-128"/>
              </a:rPr>
              <a:t>Third Generation (‘10-now): </a:t>
            </a:r>
            <a:r>
              <a:rPr lang="en-US" altLang="en-US" sz="1800" dirty="0">
                <a:solidFill>
                  <a:schemeClr val="accent2"/>
                </a:solidFill>
                <a:ea typeface="ＭＳ Ｐゴシック" panose="020B0600070205080204" pitchFamily="34" charset="-128"/>
              </a:rPr>
              <a:t>pattern recognition</a:t>
            </a:r>
          </a:p>
          <a:p>
            <a:pPr lvl="1">
              <a:lnSpc>
                <a:spcPct val="90000"/>
              </a:lnSpc>
            </a:pPr>
            <a:r>
              <a:rPr lang="en-US" altLang="en-US" sz="1500" dirty="0">
                <a:ea typeface="ＭＳ Ｐゴシック" panose="020B0600070205080204" pitchFamily="34" charset="-128"/>
              </a:rPr>
              <a:t>e.g., speech recognition, computer vision, translation</a:t>
            </a:r>
          </a:p>
          <a:p>
            <a:pPr>
              <a:lnSpc>
                <a:spcPct val="90000"/>
              </a:lnSpc>
            </a:pPr>
            <a:r>
              <a:rPr lang="en-US" altLang="en-US" sz="1800" dirty="0">
                <a:ea typeface="ＭＳ Ｐゴシック" panose="020B0600070205080204" pitchFamily="34" charset="-128"/>
              </a:rPr>
              <a:t>Fourth Generation (emerging): </a:t>
            </a:r>
            <a:r>
              <a:rPr lang="en-US" altLang="en-US" sz="1800" dirty="0">
                <a:solidFill>
                  <a:schemeClr val="accent2"/>
                </a:solidFill>
                <a:ea typeface="ＭＳ Ｐゴシック" panose="020B0600070205080204" pitchFamily="34" charset="-128"/>
              </a:rPr>
              <a:t>markets</a:t>
            </a:r>
          </a:p>
          <a:p>
            <a:pPr lvl="1">
              <a:lnSpc>
                <a:spcPct val="90000"/>
              </a:lnSpc>
            </a:pPr>
            <a:r>
              <a:rPr lang="en-US" altLang="en-US" sz="1500" dirty="0">
                <a:ea typeface="ＭＳ Ｐゴシック" panose="020B0600070205080204" pitchFamily="34" charset="-128"/>
              </a:rPr>
              <a:t>not just one agent making a decision or sequence of decisions</a:t>
            </a:r>
          </a:p>
          <a:p>
            <a:pPr lvl="1">
              <a:lnSpc>
                <a:spcPct val="90000"/>
              </a:lnSpc>
            </a:pPr>
            <a:r>
              <a:rPr lang="en-US" altLang="en-US" sz="1500" dirty="0">
                <a:ea typeface="ＭＳ Ｐゴシック" panose="020B0600070205080204" pitchFamily="34" charset="-128"/>
              </a:rPr>
              <a:t>but a huge interconnected web of data, agents, decisions</a:t>
            </a:r>
          </a:p>
          <a:p>
            <a:pPr lvl="1">
              <a:lnSpc>
                <a:spcPct val="90000"/>
              </a:lnSpc>
            </a:pPr>
            <a:r>
              <a:rPr lang="en-US" altLang="en-US" sz="1500" dirty="0">
                <a:ea typeface="ＭＳ Ｐゴシック" panose="020B0600070205080204" pitchFamily="34" charset="-128"/>
              </a:rPr>
              <a:t>many new challenges!</a:t>
            </a:r>
          </a:p>
          <a:p>
            <a:pPr lvl="1">
              <a:lnSpc>
                <a:spcPct val="90000"/>
              </a:lnSpc>
            </a:pPr>
            <a:endParaRPr lang="en-US" altLang="en-US" sz="1500" dirty="0">
              <a:ea typeface="ＭＳ Ｐゴシック" panose="020B0600070205080204" pitchFamily="34" charset="-128"/>
            </a:endParaRPr>
          </a:p>
        </p:txBody>
      </p:sp>
      <p:sp>
        <p:nvSpPr>
          <p:cNvPr id="2" name="Footer Placeholder 1">
            <a:extLst>
              <a:ext uri="{FF2B5EF4-FFF2-40B4-BE49-F238E27FC236}">
                <a16:creationId xmlns:a16="http://schemas.microsoft.com/office/drawing/2014/main" id="{4D934C9A-EA2F-B344-9530-0DCA68D708FF}"/>
              </a:ext>
            </a:extLst>
          </p:cNvPr>
          <p:cNvSpPr>
            <a:spLocks noGrp="1"/>
          </p:cNvSpPr>
          <p:nvPr>
            <p:ph type="ftr" sz="quarter" idx="3"/>
          </p:nvPr>
        </p:nvSpPr>
        <p:spPr/>
        <p:txBody>
          <a:bodyPr/>
          <a:lstStyle/>
          <a:p>
            <a:r>
              <a:rPr lang="en-US"/>
              <a:t>University of California, Berkeley</a:t>
            </a:r>
            <a:endParaRPr lang="en-US" dirty="0"/>
          </a:p>
        </p:txBody>
      </p:sp>
      <p:sp>
        <p:nvSpPr>
          <p:cNvPr id="5" name="Title 1">
            <a:extLst>
              <a:ext uri="{FF2B5EF4-FFF2-40B4-BE49-F238E27FC236}">
                <a16:creationId xmlns:a16="http://schemas.microsoft.com/office/drawing/2014/main" id="{EB895D63-A119-BE40-8660-769891635E17}"/>
              </a:ext>
            </a:extLst>
          </p:cNvPr>
          <p:cNvSpPr txBox="1">
            <a:spLocks noChangeArrowheads="1"/>
          </p:cNvSpPr>
          <p:nvPr/>
        </p:nvSpPr>
        <p:spPr>
          <a:xfrm>
            <a:off x="1505415" y="313831"/>
            <a:ext cx="7638585" cy="85725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kern="1200" baseline="0">
                <a:solidFill>
                  <a:schemeClr val="accent3"/>
                </a:solidFill>
                <a:latin typeface="Arial"/>
                <a:ea typeface="+mj-ea"/>
                <a:cs typeface="Arial"/>
              </a:defRPr>
            </a:lvl1pPr>
          </a:lstStyle>
          <a:p>
            <a:r>
              <a:rPr lang="en-US" altLang="en-US" sz="2700">
                <a:ea typeface="ＭＳ Ｐゴシック" panose="020B0600070205080204" pitchFamily="34" charset="-128"/>
              </a:rPr>
              <a:t>Machine Learning: The Emergence of a New Field of Engineering</a:t>
            </a:r>
            <a:endParaRPr lang="en-US" altLang="en-US" sz="2700" dirty="0">
              <a:ea typeface="ＭＳ Ｐゴシック" panose="020B0600070205080204" pitchFamily="34" charset="-128"/>
            </a:endParaRPr>
          </a:p>
        </p:txBody>
      </p:sp>
    </p:spTree>
    <p:extLst>
      <p:ext uri="{BB962C8B-B14F-4D97-AF65-F5344CB8AC3E}">
        <p14:creationId xmlns:p14="http://schemas.microsoft.com/office/powerpoint/2010/main" val="7715520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a:extLst>
              <a:ext uri="{FF2B5EF4-FFF2-40B4-BE49-F238E27FC236}">
                <a16:creationId xmlns:a16="http://schemas.microsoft.com/office/drawing/2014/main" id="{9496EDC7-5D05-CE42-A731-C43155A5CF28}"/>
              </a:ext>
            </a:extLst>
          </p:cNvPr>
          <p:cNvSpPr>
            <a:spLocks noGrp="1" noChangeArrowheads="1"/>
          </p:cNvSpPr>
          <p:nvPr>
            <p:ph type="ctrTitle" idx="4294967295"/>
          </p:nvPr>
        </p:nvSpPr>
        <p:spPr>
          <a:xfrm>
            <a:off x="2568179" y="517217"/>
            <a:ext cx="4598194" cy="1276350"/>
          </a:xfrm>
        </p:spPr>
        <p:txBody>
          <a:bodyPr anchor="b">
            <a:normAutofit/>
          </a:bodyPr>
          <a:lstStyle/>
          <a:p>
            <a:pPr eaLnBrk="1" hangingPunct="1">
              <a:lnSpc>
                <a:spcPct val="120000"/>
              </a:lnSpc>
            </a:pPr>
            <a:r>
              <a:rPr lang="en-US" altLang="en-US" b="0" dirty="0">
                <a:ea typeface="ＭＳ Ｐゴシック" panose="020B0600070205080204" pitchFamily="34" charset="-128"/>
              </a:rPr>
              <a:t>Langevin Bandits</a:t>
            </a:r>
          </a:p>
        </p:txBody>
      </p:sp>
      <p:pic>
        <p:nvPicPr>
          <p:cNvPr id="4098" name="Picture 2">
            <a:extLst>
              <a:ext uri="{FF2B5EF4-FFF2-40B4-BE49-F238E27FC236}">
                <a16:creationId xmlns:a16="http://schemas.microsoft.com/office/drawing/2014/main" id="{B06F7898-D653-8A4B-B69F-4DCE1CEA6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100" y="3205827"/>
            <a:ext cx="1139429"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3">
            <a:extLst>
              <a:ext uri="{FF2B5EF4-FFF2-40B4-BE49-F238E27FC236}">
                <a16:creationId xmlns:a16="http://schemas.microsoft.com/office/drawing/2014/main" id="{55C0678F-F028-274D-B6FA-2B797637AA74}"/>
              </a:ext>
            </a:extLst>
          </p:cNvPr>
          <p:cNvSpPr txBox="1">
            <a:spLocks noChangeArrowheads="1"/>
          </p:cNvSpPr>
          <p:nvPr/>
        </p:nvSpPr>
        <p:spPr bwMode="auto">
          <a:xfrm>
            <a:off x="1783556" y="2362865"/>
            <a:ext cx="627954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1650"/>
              <a:t>with Eric Mazumdar, Aldo Pacchiano, Yi-An Ma and Peter Bartlett</a:t>
            </a:r>
          </a:p>
        </p:txBody>
      </p:sp>
      <p:pic>
        <p:nvPicPr>
          <p:cNvPr id="4100" name="Picture 2">
            <a:extLst>
              <a:ext uri="{FF2B5EF4-FFF2-40B4-BE49-F238E27FC236}">
                <a16:creationId xmlns:a16="http://schemas.microsoft.com/office/drawing/2014/main" id="{22C21C99-D4E9-C849-B7C0-FD1E269CB0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8913" y="3117721"/>
            <a:ext cx="8667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a:extLst>
              <a:ext uri="{FF2B5EF4-FFF2-40B4-BE49-F238E27FC236}">
                <a16:creationId xmlns:a16="http://schemas.microsoft.com/office/drawing/2014/main" id="{A636B681-23D3-C647-8573-440F022F05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5916" y="3205827"/>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a:extLst>
              <a:ext uri="{FF2B5EF4-FFF2-40B4-BE49-F238E27FC236}">
                <a16:creationId xmlns:a16="http://schemas.microsoft.com/office/drawing/2014/main" id="{01DE1D65-EF01-434C-86A5-90BC6D4FAB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2879" y="3129627"/>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06376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txBox="1"/>
          <p:nvPr/>
        </p:nvSpPr>
        <p:spPr>
          <a:xfrm>
            <a:off x="238125" y="48840"/>
            <a:ext cx="8919575" cy="7456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718" tIns="25718" rIns="25718" bIns="25718" anchor="ctr">
            <a:normAutofit/>
          </a:bodyPr>
          <a:lstStyle>
            <a:lvl1pPr defTabSz="914400">
              <a:lnSpc>
                <a:spcPct val="90000"/>
              </a:lnSpc>
              <a:defRPr sz="3200">
                <a:solidFill>
                  <a:srgbClr val="4472C4"/>
                </a:solidFill>
              </a:defRPr>
            </a:lvl1pPr>
          </a:lstStyle>
          <a:p>
            <a:r>
              <a:rPr sz="2700" dirty="0">
                <a:latin typeface="Arial" panose="020B0604020202020204" pitchFamily="34" charset="0"/>
                <a:cs typeface="Arial" panose="020B0604020202020204" pitchFamily="34" charset="0"/>
              </a:rPr>
              <a:t>Two Approaches to Multi-Armed Bandits</a:t>
            </a:r>
          </a:p>
        </p:txBody>
      </p:sp>
      <p:sp>
        <p:nvSpPr>
          <p:cNvPr id="220" name="Rounded Rectangle"/>
          <p:cNvSpPr/>
          <p:nvPr/>
        </p:nvSpPr>
        <p:spPr>
          <a:xfrm>
            <a:off x="270062" y="814670"/>
            <a:ext cx="4310896" cy="3514160"/>
          </a:xfrm>
          <a:prstGeom prst="roundRect">
            <a:avLst>
              <a:gd name="adj" fmla="val 8227"/>
            </a:avLst>
          </a:prstGeom>
          <a:solidFill>
            <a:srgbClr val="FDEADA"/>
          </a:solidFill>
          <a:ln w="12700">
            <a:solidFill>
              <a:schemeClr val="accent6"/>
            </a:solidFill>
          </a:ln>
        </p:spPr>
        <p:txBody>
          <a:bodyPr lIns="34289" rIns="34289" anchor="ctr"/>
          <a:lstStyle/>
          <a:p>
            <a:pPr>
              <a:defRPr>
                <a:solidFill>
                  <a:srgbClr val="FFFFFF"/>
                </a:solidFill>
                <a:latin typeface="+mn-lt"/>
                <a:ea typeface="+mn-ea"/>
                <a:cs typeface="+mn-cs"/>
                <a:sym typeface="Calibri"/>
              </a:defRPr>
            </a:pPr>
            <a:endParaRPr sz="1350"/>
          </a:p>
        </p:txBody>
      </p:sp>
      <p:grpSp>
        <p:nvGrpSpPr>
          <p:cNvPr id="225" name="Group"/>
          <p:cNvGrpSpPr/>
          <p:nvPr/>
        </p:nvGrpSpPr>
        <p:grpSpPr>
          <a:xfrm>
            <a:off x="4777727" y="850056"/>
            <a:ext cx="4176213" cy="3486085"/>
            <a:chOff x="0" y="0"/>
            <a:chExt cx="5568282" cy="4648111"/>
          </a:xfrm>
        </p:grpSpPr>
        <p:sp>
          <p:nvSpPr>
            <p:cNvPr id="221" name="Rounded Rectangle"/>
            <p:cNvSpPr/>
            <p:nvPr/>
          </p:nvSpPr>
          <p:spPr>
            <a:xfrm>
              <a:off x="0" y="0"/>
              <a:ext cx="5568283" cy="4648112"/>
            </a:xfrm>
            <a:prstGeom prst="roundRect">
              <a:avLst>
                <a:gd name="adj" fmla="val 8294"/>
              </a:avLst>
            </a:prstGeom>
            <a:solidFill>
              <a:srgbClr val="DBEEF5"/>
            </a:solidFill>
            <a:ln w="12700" cap="flat">
              <a:solidFill>
                <a:srgbClr val="5080BD"/>
              </a:solidFill>
              <a:prstDash val="solid"/>
              <a:round/>
            </a:ln>
            <a:effectLst/>
          </p:spPr>
          <p:txBody>
            <a:bodyPr wrap="square" lIns="34289" tIns="34289" rIns="34289" bIns="34289" numCol="1" anchor="ctr">
              <a:noAutofit/>
            </a:bodyPr>
            <a:lstStyle/>
            <a:p>
              <a:pPr>
                <a:defRPr sz="1200"/>
              </a:pPr>
              <a:endParaRPr sz="900"/>
            </a:p>
          </p:txBody>
        </p:sp>
        <p:sp>
          <p:nvSpPr>
            <p:cNvPr id="222" name="Upper Confidence Bound (UCB) algorithm…"/>
            <p:cNvSpPr txBox="1"/>
            <p:nvPr/>
          </p:nvSpPr>
          <p:spPr>
            <a:xfrm>
              <a:off x="133932" y="776343"/>
              <a:ext cx="5300419" cy="35907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noAutofit/>
            </a:bodyPr>
            <a:lstStyle/>
            <a:p>
              <a:r>
                <a:rPr sz="1350" dirty="0"/>
                <a:t>Upper Confidence Bound (UCB) algorithm</a:t>
              </a:r>
            </a:p>
            <a:p>
              <a:pPr>
                <a:defRPr sz="1600"/>
              </a:pPr>
              <a:r>
                <a:rPr lang="en-US" sz="1200" dirty="0"/>
                <a:t>(</a:t>
              </a:r>
              <a:r>
                <a:rPr sz="1200" dirty="0"/>
                <a:t>Lai and Robbins</a:t>
              </a:r>
              <a:r>
                <a:rPr lang="en-US" sz="1200" dirty="0"/>
                <a:t>, </a:t>
              </a:r>
              <a:r>
                <a:rPr sz="1200" dirty="0"/>
                <a:t>1985)</a:t>
              </a:r>
            </a:p>
            <a:p>
              <a:endParaRPr sz="1350" dirty="0"/>
            </a:p>
            <a:p>
              <a:pPr marL="171450" indent="-171450">
                <a:buSzPct val="100000"/>
                <a:buChar char="•"/>
                <a:defRPr sz="1600"/>
              </a:pPr>
              <a:r>
                <a:rPr sz="1200" dirty="0"/>
                <a:t>Trade off exploration/exploitation by choosing the arm with the highest upper confidence bound:</a:t>
              </a:r>
            </a:p>
            <a:p>
              <a:endParaRPr sz="1350" dirty="0"/>
            </a:p>
            <a:p>
              <a:endParaRPr sz="1350" dirty="0"/>
            </a:p>
            <a:p>
              <a:pPr algn="r"/>
              <a:endParaRPr sz="1350" dirty="0"/>
            </a:p>
            <a:p>
              <a:pPr marL="135355" indent="-135355">
                <a:buSzPct val="100000"/>
                <a:buChar char="•"/>
                <a:defRPr sz="1600"/>
              </a:pPr>
              <a:endParaRPr sz="1200" dirty="0"/>
            </a:p>
            <a:p>
              <a:pPr marL="135355" indent="-135355">
                <a:buSzPct val="100000"/>
                <a:buChar char="•"/>
                <a:defRPr sz="1600"/>
              </a:pPr>
              <a:r>
                <a:rPr sz="1200" dirty="0"/>
                <a:t>Incurs logarithmic regret on 1-subgaussian bandits.</a:t>
              </a:r>
            </a:p>
            <a:p>
              <a:pPr marL="421105" lvl="1" indent="-135355">
                <a:buSzPct val="100000"/>
                <a:buChar char="•"/>
                <a:defRPr sz="1400"/>
              </a:pPr>
              <a:r>
                <a:rPr sz="1050" dirty="0"/>
                <a:t>Matches the instance-dependent lower  bounds</a:t>
              </a:r>
            </a:p>
            <a:p>
              <a:pPr>
                <a:defRPr sz="1600"/>
              </a:pPr>
              <a:endParaRPr sz="1200" dirty="0"/>
            </a:p>
            <a:p>
              <a:pPr marL="120316" indent="-120316">
                <a:buSzPct val="100000"/>
                <a:buChar char="•"/>
                <a:defRPr sz="1600"/>
              </a:pPr>
              <a:r>
                <a:rPr sz="1200" b="1" dirty="0">
                  <a:latin typeface="Helvetica Neue"/>
                  <a:ea typeface="Helvetica Neue"/>
                  <a:cs typeface="Helvetica Neue"/>
                  <a:sym typeface="Helvetica Neue"/>
                </a:rPr>
                <a:t>Cannot use prior information</a:t>
              </a:r>
              <a:r>
                <a:rPr sz="1200" dirty="0"/>
                <a:t>.</a:t>
              </a:r>
            </a:p>
          </p:txBody>
        </p:sp>
        <p:pic>
          <p:nvPicPr>
            <p:cNvPr id="223" name="A_t_=_argmax_a_i.tiff" descr="A_t_=_argmax_a_i.tiff"/>
            <p:cNvPicPr>
              <a:picLocks noChangeAspect="1"/>
            </p:cNvPicPr>
            <p:nvPr/>
          </p:nvPicPr>
          <p:blipFill>
            <a:blip r:embed="rId2"/>
            <a:stretch>
              <a:fillRect/>
            </a:stretch>
          </p:blipFill>
          <p:spPr>
            <a:xfrm>
              <a:off x="754701" y="2326708"/>
              <a:ext cx="3644240" cy="670491"/>
            </a:xfrm>
            <a:prstGeom prst="rect">
              <a:avLst/>
            </a:prstGeom>
            <a:ln w="12700" cap="flat">
              <a:noFill/>
              <a:miter lim="400000"/>
            </a:ln>
            <a:effectLst/>
          </p:spPr>
        </p:pic>
        <p:sp>
          <p:nvSpPr>
            <p:cNvPr id="224" name="Frequentist Approach (&quot;model free”)"/>
            <p:cNvSpPr txBox="1"/>
            <p:nvPr/>
          </p:nvSpPr>
          <p:spPr>
            <a:xfrm>
              <a:off x="598725" y="212434"/>
              <a:ext cx="4370833" cy="4015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noAutofit/>
            </a:bodyPr>
            <a:lstStyle>
              <a:lvl1pPr algn="ctr">
                <a:defRPr sz="2000" i="1">
                  <a:latin typeface="Helvetica Neue Medium"/>
                  <a:ea typeface="Helvetica Neue Medium"/>
                  <a:cs typeface="Helvetica Neue Medium"/>
                  <a:sym typeface="Helvetica Neue Medium"/>
                </a:defRPr>
              </a:lvl1pPr>
            </a:lstStyle>
            <a:p>
              <a:r>
                <a:rPr sz="1500"/>
                <a:t>Frequentist Approach ("model free”)</a:t>
              </a:r>
            </a:p>
          </p:txBody>
        </p:sp>
      </p:grpSp>
      <p:grpSp>
        <p:nvGrpSpPr>
          <p:cNvPr id="229" name="Group"/>
          <p:cNvGrpSpPr/>
          <p:nvPr/>
        </p:nvGrpSpPr>
        <p:grpSpPr>
          <a:xfrm>
            <a:off x="391865" y="973996"/>
            <a:ext cx="4067291" cy="3133816"/>
            <a:chOff x="0" y="0"/>
            <a:chExt cx="5423053" cy="4178417"/>
          </a:xfrm>
        </p:grpSpPr>
        <p:sp>
          <p:nvSpPr>
            <p:cNvPr id="226" name="Bayesian Approach (&quot;model based”)"/>
            <p:cNvSpPr/>
            <p:nvPr/>
          </p:nvSpPr>
          <p:spPr>
            <a:xfrm>
              <a:off x="2711526" y="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ctr">
                <a:defRPr sz="2000" i="1">
                  <a:latin typeface="Helvetica Neue Medium"/>
                  <a:ea typeface="Helvetica Neue Medium"/>
                  <a:cs typeface="Helvetica Neue Medium"/>
                  <a:sym typeface="Helvetica Neue Medium"/>
                </a:defRPr>
              </a:lvl1pPr>
            </a:lstStyle>
            <a:p>
              <a:r>
                <a:rPr sz="1500"/>
                <a:t>Bayesian Approach ("model based”)</a:t>
              </a:r>
            </a:p>
          </p:txBody>
        </p:sp>
        <p:sp>
          <p:nvSpPr>
            <p:cNvPr id="227" name="Thompson Sampling…"/>
            <p:cNvSpPr/>
            <p:nvPr/>
          </p:nvSpPr>
          <p:spPr>
            <a:xfrm>
              <a:off x="0" y="546659"/>
              <a:ext cx="5423053" cy="363175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p>
              <a:r>
                <a:rPr sz="1350" dirty="0"/>
                <a:t>Thompson Sampling</a:t>
              </a:r>
              <a:r>
                <a:rPr lang="en-US" sz="1350" dirty="0"/>
                <a:t> </a:t>
              </a:r>
              <a:r>
                <a:rPr lang="en-US" sz="1200" dirty="0"/>
                <a:t>(</a:t>
              </a:r>
              <a:r>
                <a:rPr sz="1200" dirty="0"/>
                <a:t>Thompson</a:t>
              </a:r>
              <a:r>
                <a:rPr lang="en-US" sz="1200" dirty="0"/>
                <a:t>, </a:t>
              </a:r>
              <a:r>
                <a:rPr sz="1200" dirty="0"/>
                <a:t>1933)</a:t>
              </a:r>
            </a:p>
            <a:p>
              <a:endParaRPr sz="1350" dirty="0"/>
            </a:p>
            <a:p>
              <a:pPr marL="171450" indent="-171450">
                <a:buSzPct val="100000"/>
                <a:buChar char="•"/>
                <a:defRPr sz="1600"/>
              </a:pPr>
              <a:r>
                <a:rPr sz="1200" dirty="0"/>
                <a:t>Trade off exploration/exploitation by choosing the arm with the highest sample from the posterior.</a:t>
              </a:r>
            </a:p>
            <a:p>
              <a:endParaRPr sz="1350" dirty="0"/>
            </a:p>
            <a:p>
              <a:endParaRPr sz="1350" dirty="0"/>
            </a:p>
            <a:p>
              <a:endParaRPr sz="1350" dirty="0"/>
            </a:p>
            <a:p>
              <a:pPr>
                <a:defRPr sz="1400"/>
              </a:pPr>
              <a:endParaRPr sz="1050" dirty="0"/>
            </a:p>
            <a:p>
              <a:pPr>
                <a:defRPr sz="1400"/>
              </a:pPr>
              <a:endParaRPr sz="1050" dirty="0"/>
            </a:p>
            <a:p>
              <a:pPr marL="105276" indent="-105276">
                <a:buSzPct val="100000"/>
                <a:buChar char="•"/>
                <a:defRPr sz="1600"/>
              </a:pPr>
              <a:r>
                <a:rPr sz="1200" dirty="0"/>
                <a:t>Incurs logarithmic regret with flat priors and gaussian rewards or beta priors with Bernoulli rewards, or exponential families with flat priors.</a:t>
              </a:r>
            </a:p>
            <a:p>
              <a:pPr>
                <a:defRPr sz="1600"/>
              </a:pPr>
              <a:endParaRPr sz="1200" dirty="0"/>
            </a:p>
            <a:p>
              <a:pPr marL="120316" indent="-120316">
                <a:buSzPct val="100000"/>
                <a:buChar char="•"/>
                <a:defRPr sz="1600"/>
              </a:pPr>
              <a:r>
                <a:rPr sz="1200" b="1" dirty="0">
                  <a:latin typeface="Helvetica Neue"/>
                  <a:ea typeface="Helvetica Neue"/>
                  <a:cs typeface="Helvetica Neue"/>
                  <a:sym typeface="Helvetica Neue"/>
                </a:rPr>
                <a:t>Can use prior information</a:t>
              </a:r>
              <a:r>
                <a:rPr sz="1200" dirty="0"/>
                <a:t>.</a:t>
              </a:r>
            </a:p>
          </p:txBody>
        </p:sp>
        <p:pic>
          <p:nvPicPr>
            <p:cNvPr id="228" name="&amp;_mu_a,t_sim_P(_.tiff" descr="&amp;_mu_a,t_sim_P(_.tiff"/>
            <p:cNvPicPr>
              <a:picLocks noChangeAspect="1"/>
            </p:cNvPicPr>
            <p:nvPr/>
          </p:nvPicPr>
          <p:blipFill>
            <a:blip r:embed="rId3"/>
            <a:stretch>
              <a:fillRect/>
            </a:stretch>
          </p:blipFill>
          <p:spPr>
            <a:xfrm>
              <a:off x="1800844" y="2051228"/>
              <a:ext cx="1821364" cy="709622"/>
            </a:xfrm>
            <a:prstGeom prst="rect">
              <a:avLst/>
            </a:prstGeom>
            <a:ln w="12700" cap="flat">
              <a:noFill/>
              <a:miter lim="400000"/>
            </a:ln>
            <a:effectLst/>
          </p:spPr>
        </p:pic>
      </p:grpSp>
    </p:spTree>
    <p:extLst>
      <p:ext uri="{BB962C8B-B14F-4D97-AF65-F5344CB8AC3E}">
        <p14:creationId xmlns:p14="http://schemas.microsoft.com/office/powerpoint/2010/main" val="12246644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Title 1"/>
          <p:cNvSpPr txBox="1"/>
          <p:nvPr/>
        </p:nvSpPr>
        <p:spPr>
          <a:xfrm>
            <a:off x="238125" y="48840"/>
            <a:ext cx="8919575" cy="7456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718" tIns="25718" rIns="25718" bIns="25718" anchor="ctr">
            <a:normAutofit/>
          </a:bodyPr>
          <a:lstStyle>
            <a:lvl1pPr defTabSz="914400">
              <a:lnSpc>
                <a:spcPct val="90000"/>
              </a:lnSpc>
              <a:defRPr sz="3200">
                <a:solidFill>
                  <a:srgbClr val="4472C4"/>
                </a:solidFill>
              </a:defRPr>
            </a:lvl1pPr>
          </a:lstStyle>
          <a:p>
            <a:r>
              <a:rPr sz="2400"/>
              <a:t>Two Approaches to Multi-Armed Bandits</a:t>
            </a:r>
          </a:p>
        </p:txBody>
      </p:sp>
      <p:sp>
        <p:nvSpPr>
          <p:cNvPr id="232" name="Rounded Rectangle"/>
          <p:cNvSpPr/>
          <p:nvPr/>
        </p:nvSpPr>
        <p:spPr>
          <a:xfrm>
            <a:off x="270062" y="814670"/>
            <a:ext cx="4310896" cy="3514160"/>
          </a:xfrm>
          <a:prstGeom prst="roundRect">
            <a:avLst>
              <a:gd name="adj" fmla="val 8227"/>
            </a:avLst>
          </a:prstGeom>
          <a:solidFill>
            <a:srgbClr val="FDEADA"/>
          </a:solidFill>
          <a:ln w="12700">
            <a:solidFill>
              <a:schemeClr val="accent6"/>
            </a:solidFill>
          </a:ln>
        </p:spPr>
        <p:txBody>
          <a:bodyPr lIns="34289" rIns="34289" anchor="ctr"/>
          <a:lstStyle/>
          <a:p>
            <a:pPr>
              <a:defRPr>
                <a:solidFill>
                  <a:srgbClr val="FFFFFF"/>
                </a:solidFill>
                <a:latin typeface="+mn-lt"/>
                <a:ea typeface="+mn-ea"/>
                <a:cs typeface="+mn-cs"/>
                <a:sym typeface="Calibri"/>
              </a:defRPr>
            </a:pPr>
            <a:endParaRPr sz="1350"/>
          </a:p>
        </p:txBody>
      </p:sp>
      <p:grpSp>
        <p:nvGrpSpPr>
          <p:cNvPr id="237" name="Group"/>
          <p:cNvGrpSpPr/>
          <p:nvPr/>
        </p:nvGrpSpPr>
        <p:grpSpPr>
          <a:xfrm>
            <a:off x="4777727" y="850056"/>
            <a:ext cx="4176213" cy="3486085"/>
            <a:chOff x="0" y="0"/>
            <a:chExt cx="5568282" cy="4648111"/>
          </a:xfrm>
        </p:grpSpPr>
        <p:sp>
          <p:nvSpPr>
            <p:cNvPr id="233" name="Rounded Rectangle"/>
            <p:cNvSpPr/>
            <p:nvPr/>
          </p:nvSpPr>
          <p:spPr>
            <a:xfrm>
              <a:off x="0" y="0"/>
              <a:ext cx="5568283" cy="4648112"/>
            </a:xfrm>
            <a:prstGeom prst="roundRect">
              <a:avLst>
                <a:gd name="adj" fmla="val 8294"/>
              </a:avLst>
            </a:prstGeom>
            <a:solidFill>
              <a:srgbClr val="DBEEF5"/>
            </a:solidFill>
            <a:ln w="12700" cap="flat">
              <a:solidFill>
                <a:srgbClr val="5080BD"/>
              </a:solidFill>
              <a:prstDash val="solid"/>
              <a:round/>
            </a:ln>
            <a:effectLst/>
          </p:spPr>
          <p:txBody>
            <a:bodyPr wrap="square" lIns="34289" tIns="34289" rIns="34289" bIns="34289" numCol="1" anchor="ctr">
              <a:noAutofit/>
            </a:bodyPr>
            <a:lstStyle/>
            <a:p>
              <a:pPr>
                <a:defRPr sz="1200"/>
              </a:pPr>
              <a:endParaRPr sz="900"/>
            </a:p>
          </p:txBody>
        </p:sp>
        <p:sp>
          <p:nvSpPr>
            <p:cNvPr id="234" name="Upper Confidence Bound (UCB) algorithm…"/>
            <p:cNvSpPr txBox="1"/>
            <p:nvPr/>
          </p:nvSpPr>
          <p:spPr>
            <a:xfrm>
              <a:off x="133932" y="776343"/>
              <a:ext cx="5300419" cy="35907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noAutofit/>
            </a:bodyPr>
            <a:lstStyle/>
            <a:p>
              <a:r>
                <a:rPr sz="1350"/>
                <a:t>Upper Confidence Bound (UCB) algorithm</a:t>
              </a:r>
            </a:p>
            <a:p>
              <a:pPr>
                <a:defRPr sz="1600"/>
              </a:pPr>
              <a:r>
                <a:rPr sz="1200"/>
                <a:t>Lai and Robbins (1985)</a:t>
              </a:r>
            </a:p>
            <a:p>
              <a:endParaRPr sz="1350"/>
            </a:p>
            <a:p>
              <a:pPr marL="171450" indent="-171450">
                <a:buSzPct val="100000"/>
                <a:buChar char="•"/>
                <a:defRPr sz="1600"/>
              </a:pPr>
              <a:r>
                <a:rPr sz="1200"/>
                <a:t>Trade off exploration/exploitation by choosing the arm with the highest upper confidence bound:</a:t>
              </a:r>
            </a:p>
            <a:p>
              <a:endParaRPr sz="1350"/>
            </a:p>
            <a:p>
              <a:endParaRPr sz="1350"/>
            </a:p>
            <a:p>
              <a:endParaRPr sz="1350"/>
            </a:p>
            <a:p>
              <a:endParaRPr sz="1350"/>
            </a:p>
            <a:p>
              <a:pPr marL="135355" indent="-135355">
                <a:buSzPct val="100000"/>
                <a:buChar char="•"/>
                <a:defRPr sz="1600"/>
              </a:pPr>
              <a:endParaRPr sz="1200"/>
            </a:p>
            <a:p>
              <a:pPr marL="135355" indent="-135355">
                <a:buSzPct val="100000"/>
                <a:buChar char="•"/>
                <a:defRPr sz="1600"/>
              </a:pPr>
              <a:r>
                <a:rPr sz="1200"/>
                <a:t>Incurs logarithmic regret on 1-subgaussian bandits.</a:t>
              </a:r>
            </a:p>
            <a:p>
              <a:pPr marL="421105" lvl="1" indent="-135355">
                <a:buSzPct val="100000"/>
                <a:buChar char="•"/>
                <a:defRPr sz="1400"/>
              </a:pPr>
              <a:r>
                <a:rPr sz="1050"/>
                <a:t>Matches the instance-dependent lower  bounds</a:t>
              </a:r>
            </a:p>
            <a:p>
              <a:pPr>
                <a:defRPr sz="1600"/>
              </a:pPr>
              <a:endParaRPr sz="1200"/>
            </a:p>
            <a:p>
              <a:pPr marL="120316" indent="-120316">
                <a:buSzPct val="100000"/>
                <a:buChar char="•"/>
                <a:defRPr sz="1600"/>
              </a:pPr>
              <a:r>
                <a:rPr sz="1200" b="1">
                  <a:latin typeface="Helvetica Neue"/>
                  <a:ea typeface="Helvetica Neue"/>
                  <a:cs typeface="Helvetica Neue"/>
                  <a:sym typeface="Helvetica Neue"/>
                </a:rPr>
                <a:t>Cannot use prior information</a:t>
              </a:r>
              <a:r>
                <a:rPr sz="1200"/>
                <a:t>.</a:t>
              </a:r>
            </a:p>
          </p:txBody>
        </p:sp>
        <p:pic>
          <p:nvPicPr>
            <p:cNvPr id="235" name="A_t_=_argmax_a_i.tiff" descr="A_t_=_argmax_a_i.tiff"/>
            <p:cNvPicPr>
              <a:picLocks noChangeAspect="1"/>
            </p:cNvPicPr>
            <p:nvPr/>
          </p:nvPicPr>
          <p:blipFill>
            <a:blip r:embed="rId2"/>
            <a:stretch>
              <a:fillRect/>
            </a:stretch>
          </p:blipFill>
          <p:spPr>
            <a:xfrm>
              <a:off x="754701" y="2326708"/>
              <a:ext cx="3644240" cy="670491"/>
            </a:xfrm>
            <a:prstGeom prst="rect">
              <a:avLst/>
            </a:prstGeom>
            <a:ln w="12700" cap="flat">
              <a:noFill/>
              <a:miter lim="400000"/>
            </a:ln>
            <a:effectLst/>
          </p:spPr>
        </p:pic>
        <p:sp>
          <p:nvSpPr>
            <p:cNvPr id="236" name="Frequentist Approach (&quot;model free”)"/>
            <p:cNvSpPr txBox="1"/>
            <p:nvPr/>
          </p:nvSpPr>
          <p:spPr>
            <a:xfrm>
              <a:off x="598725" y="212434"/>
              <a:ext cx="4370833" cy="4015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noAutofit/>
            </a:bodyPr>
            <a:lstStyle>
              <a:lvl1pPr algn="ctr">
                <a:defRPr sz="2000" i="1">
                  <a:latin typeface="Helvetica Neue Medium"/>
                  <a:ea typeface="Helvetica Neue Medium"/>
                  <a:cs typeface="Helvetica Neue Medium"/>
                  <a:sym typeface="Helvetica Neue Medium"/>
                </a:defRPr>
              </a:lvl1pPr>
            </a:lstStyle>
            <a:p>
              <a:r>
                <a:rPr sz="1500"/>
                <a:t>Frequentist Approach ("model free”)</a:t>
              </a:r>
            </a:p>
          </p:txBody>
        </p:sp>
      </p:grpSp>
      <p:grpSp>
        <p:nvGrpSpPr>
          <p:cNvPr id="241" name="Group"/>
          <p:cNvGrpSpPr/>
          <p:nvPr/>
        </p:nvGrpSpPr>
        <p:grpSpPr>
          <a:xfrm>
            <a:off x="391865" y="973996"/>
            <a:ext cx="4067291" cy="3503146"/>
            <a:chOff x="0" y="0"/>
            <a:chExt cx="5423053" cy="4670857"/>
          </a:xfrm>
        </p:grpSpPr>
        <p:sp>
          <p:nvSpPr>
            <p:cNvPr id="238" name="Bayesian Approach (&quot;model based”)"/>
            <p:cNvSpPr/>
            <p:nvPr/>
          </p:nvSpPr>
          <p:spPr>
            <a:xfrm>
              <a:off x="2711526" y="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ctr">
                <a:defRPr sz="2000" i="1">
                  <a:latin typeface="Helvetica Neue Medium"/>
                  <a:ea typeface="Helvetica Neue Medium"/>
                  <a:cs typeface="Helvetica Neue Medium"/>
                  <a:sym typeface="Helvetica Neue Medium"/>
                </a:defRPr>
              </a:lvl1pPr>
            </a:lstStyle>
            <a:p>
              <a:r>
                <a:rPr sz="1500"/>
                <a:t>Bayesian Approach ("model based”)</a:t>
              </a:r>
            </a:p>
          </p:txBody>
        </p:sp>
        <p:sp>
          <p:nvSpPr>
            <p:cNvPr id="239" name="Thompson Sampling…"/>
            <p:cNvSpPr/>
            <p:nvPr/>
          </p:nvSpPr>
          <p:spPr>
            <a:xfrm>
              <a:off x="0" y="546659"/>
              <a:ext cx="5423053" cy="412419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p>
              <a:r>
                <a:rPr sz="1350"/>
                <a:t>Thompson Sampling</a:t>
              </a:r>
            </a:p>
            <a:p>
              <a:pPr>
                <a:defRPr sz="1600"/>
              </a:pPr>
              <a:r>
                <a:rPr sz="1200"/>
                <a:t>Thompson (1933)</a:t>
              </a:r>
            </a:p>
            <a:p>
              <a:endParaRPr sz="1350"/>
            </a:p>
            <a:p>
              <a:pPr marL="171450" indent="-171450">
                <a:buSzPct val="100000"/>
                <a:buChar char="•"/>
                <a:defRPr sz="1600"/>
              </a:pPr>
              <a:r>
                <a:rPr sz="1200"/>
                <a:t>Trade off exploration/exploitation by choosing the arm with the highest sample from the posterior.</a:t>
              </a:r>
            </a:p>
            <a:p>
              <a:endParaRPr sz="1350"/>
            </a:p>
            <a:p>
              <a:endParaRPr sz="1350"/>
            </a:p>
            <a:p>
              <a:endParaRPr sz="1350"/>
            </a:p>
            <a:p>
              <a:pPr>
                <a:defRPr sz="1400"/>
              </a:pPr>
              <a:endParaRPr sz="1050"/>
            </a:p>
            <a:p>
              <a:pPr>
                <a:defRPr sz="1400"/>
              </a:pPr>
              <a:endParaRPr sz="1050"/>
            </a:p>
            <a:p>
              <a:pPr marL="105276" indent="-105276">
                <a:buSzPct val="100000"/>
                <a:buChar char="•"/>
                <a:defRPr sz="1600"/>
              </a:pPr>
              <a:r>
                <a:rPr sz="1200"/>
                <a:t>Incurs logarithmic regret with flat priors and gaussian rewards or beta priors with Bernoulli rewards, or 1-D exponential families with flat priors.</a:t>
              </a:r>
            </a:p>
            <a:p>
              <a:pPr>
                <a:defRPr sz="1600"/>
              </a:pPr>
              <a:endParaRPr sz="1200"/>
            </a:p>
            <a:p>
              <a:pPr marL="120316" indent="-120316">
                <a:buSzPct val="100000"/>
                <a:buChar char="•"/>
                <a:defRPr sz="1600"/>
              </a:pPr>
              <a:r>
                <a:rPr sz="1200" b="1">
                  <a:latin typeface="Helvetica Neue"/>
                  <a:ea typeface="Helvetica Neue"/>
                  <a:cs typeface="Helvetica Neue"/>
                  <a:sym typeface="Helvetica Neue"/>
                </a:rPr>
                <a:t>Can use prior information</a:t>
              </a:r>
              <a:r>
                <a:rPr sz="1200"/>
                <a:t>.</a:t>
              </a:r>
            </a:p>
          </p:txBody>
        </p:sp>
        <p:pic>
          <p:nvPicPr>
            <p:cNvPr id="240" name="&amp;_mu_a,t_sim_P(_.tiff" descr="&amp;_mu_a,t_sim_P(_.tiff"/>
            <p:cNvPicPr>
              <a:picLocks noChangeAspect="1"/>
            </p:cNvPicPr>
            <p:nvPr/>
          </p:nvPicPr>
          <p:blipFill>
            <a:blip r:embed="rId3"/>
            <a:stretch>
              <a:fillRect/>
            </a:stretch>
          </p:blipFill>
          <p:spPr>
            <a:xfrm>
              <a:off x="1800844" y="2051228"/>
              <a:ext cx="1821364" cy="709622"/>
            </a:xfrm>
            <a:prstGeom prst="rect">
              <a:avLst/>
            </a:prstGeom>
            <a:ln w="12700" cap="flat">
              <a:noFill/>
              <a:miter lim="400000"/>
            </a:ln>
            <a:effectLst/>
          </p:spPr>
        </p:pic>
      </p:grpSp>
      <p:sp>
        <p:nvSpPr>
          <p:cNvPr id="242" name="Rectangle"/>
          <p:cNvSpPr/>
          <p:nvPr/>
        </p:nvSpPr>
        <p:spPr>
          <a:xfrm>
            <a:off x="21624" y="-17378"/>
            <a:ext cx="9136381" cy="5178255"/>
          </a:xfrm>
          <a:prstGeom prst="rect">
            <a:avLst/>
          </a:prstGeom>
          <a:solidFill>
            <a:srgbClr val="EBEBEB">
              <a:alpha val="65528"/>
            </a:srgbClr>
          </a:solidFill>
          <a:ln w="50800">
            <a:solidFill>
              <a:schemeClr val="accent1"/>
            </a:solidFill>
          </a:ln>
          <a:effectLst>
            <a:outerShdw blurRad="76200" dist="38100" dir="5400000" rotWithShape="0">
              <a:srgbClr val="000000">
                <a:alpha val="35000"/>
              </a:srgbClr>
            </a:outerShdw>
          </a:effectLst>
        </p:spPr>
        <p:txBody>
          <a:bodyPr tIns="68579" bIns="68579" anchor="ctr"/>
          <a:lstStyle/>
          <a:p>
            <a:pPr defTabSz="685800">
              <a:defRPr sz="3600">
                <a:latin typeface="+mn-lt"/>
                <a:ea typeface="+mn-ea"/>
                <a:cs typeface="+mn-cs"/>
                <a:sym typeface="Calibri"/>
              </a:defRPr>
            </a:pPr>
            <a:endParaRPr sz="2700"/>
          </a:p>
        </p:txBody>
      </p:sp>
      <p:sp>
        <p:nvSpPr>
          <p:cNvPr id="243" name="Rounded Rectangle"/>
          <p:cNvSpPr/>
          <p:nvPr/>
        </p:nvSpPr>
        <p:spPr>
          <a:xfrm>
            <a:off x="747431" y="1333915"/>
            <a:ext cx="8050863" cy="1940033"/>
          </a:xfrm>
          <a:prstGeom prst="roundRect">
            <a:avLst>
              <a:gd name="adj" fmla="val 7213"/>
            </a:avLst>
          </a:prstGeom>
          <a:solidFill>
            <a:srgbClr val="DBEEF5"/>
          </a:solidFill>
          <a:ln w="12700">
            <a:solidFill>
              <a:srgbClr val="5080BD"/>
            </a:solidFill>
          </a:ln>
        </p:spPr>
        <p:txBody>
          <a:bodyPr lIns="34289" rIns="34289" anchor="ctr"/>
          <a:lstStyle/>
          <a:p>
            <a:pPr>
              <a:defRPr sz="1200"/>
            </a:pPr>
            <a:endParaRPr sz="900"/>
          </a:p>
        </p:txBody>
      </p:sp>
      <p:sp>
        <p:nvSpPr>
          <p:cNvPr id="244" name="Thompson sampling is in general not well understood in general because:…"/>
          <p:cNvSpPr txBox="1"/>
          <p:nvPr/>
        </p:nvSpPr>
        <p:spPr>
          <a:xfrm>
            <a:off x="889635" y="1444295"/>
            <a:ext cx="7766455" cy="1754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p>
            <a:pPr defTabSz="685800"/>
            <a:r>
              <a:rPr sz="1350"/>
              <a:t>Thompson sampling is in general not well understood in general because:</a:t>
            </a:r>
          </a:p>
          <a:p>
            <a:pPr defTabSz="685800"/>
            <a:endParaRPr sz="1350"/>
          </a:p>
          <a:p>
            <a:pPr marL="628650" lvl="1" indent="-342900" defTabSz="685800">
              <a:buSzPct val="100000"/>
              <a:buAutoNum type="arabicPeriod"/>
            </a:pPr>
            <a:r>
              <a:rPr sz="1350"/>
              <a:t>Posteriors are not well characterized outside of conjugate families.</a:t>
            </a:r>
          </a:p>
          <a:p>
            <a:pPr marL="706855" lvl="2" indent="-135355" defTabSz="685800">
              <a:buSzPct val="100000"/>
              <a:buChar char="•"/>
            </a:pPr>
            <a:endParaRPr sz="1350"/>
          </a:p>
          <a:p>
            <a:pPr defTabSz="685800"/>
            <a:endParaRPr sz="1350"/>
          </a:p>
          <a:p>
            <a:pPr marL="628650" lvl="1" indent="-342900" defTabSz="685800">
              <a:buSzPct val="100000"/>
              <a:buAutoNum type="arabicPeriod" startAt="2"/>
            </a:pPr>
            <a:r>
              <a:rPr sz="1350"/>
              <a:t>Sampling from arbitrary posteriors is hard and recent work [1] suggests that naively using approximate samples can incur linear regret.</a:t>
            </a:r>
          </a:p>
          <a:p>
            <a:pPr defTabSz="685800"/>
            <a:endParaRPr sz="1350"/>
          </a:p>
        </p:txBody>
      </p:sp>
    </p:spTree>
    <p:extLst>
      <p:ext uri="{BB962C8B-B14F-4D97-AF65-F5344CB8AC3E}">
        <p14:creationId xmlns:p14="http://schemas.microsoft.com/office/powerpoint/2010/main" val="31668868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itle 1"/>
          <p:cNvSpPr txBox="1"/>
          <p:nvPr/>
        </p:nvSpPr>
        <p:spPr>
          <a:xfrm>
            <a:off x="238125" y="48840"/>
            <a:ext cx="8919575" cy="7456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718" tIns="25718" rIns="25718" bIns="25718" anchor="ctr">
            <a:normAutofit/>
          </a:bodyPr>
          <a:lstStyle>
            <a:lvl1pPr defTabSz="914400">
              <a:lnSpc>
                <a:spcPct val="90000"/>
              </a:lnSpc>
              <a:defRPr sz="3200">
                <a:solidFill>
                  <a:srgbClr val="4472C4"/>
                </a:solidFill>
              </a:defRPr>
            </a:lvl1pPr>
          </a:lstStyle>
          <a:p>
            <a:r>
              <a:rPr sz="2400"/>
              <a:t>Two Approaches to Multi-Armed Bandits</a:t>
            </a:r>
          </a:p>
        </p:txBody>
      </p:sp>
      <p:sp>
        <p:nvSpPr>
          <p:cNvPr id="247" name="Rounded Rectangle"/>
          <p:cNvSpPr/>
          <p:nvPr/>
        </p:nvSpPr>
        <p:spPr>
          <a:xfrm>
            <a:off x="270062" y="814670"/>
            <a:ext cx="4310896" cy="3514160"/>
          </a:xfrm>
          <a:prstGeom prst="roundRect">
            <a:avLst>
              <a:gd name="adj" fmla="val 8227"/>
            </a:avLst>
          </a:prstGeom>
          <a:solidFill>
            <a:srgbClr val="FDEADA"/>
          </a:solidFill>
          <a:ln w="12700">
            <a:solidFill>
              <a:schemeClr val="accent6"/>
            </a:solidFill>
          </a:ln>
        </p:spPr>
        <p:txBody>
          <a:bodyPr lIns="34289" rIns="34289" anchor="ctr"/>
          <a:lstStyle/>
          <a:p>
            <a:pPr>
              <a:defRPr>
                <a:solidFill>
                  <a:srgbClr val="FFFFFF"/>
                </a:solidFill>
                <a:latin typeface="+mn-lt"/>
                <a:ea typeface="+mn-ea"/>
                <a:cs typeface="+mn-cs"/>
                <a:sym typeface="Calibri"/>
              </a:defRPr>
            </a:pPr>
            <a:endParaRPr sz="1350"/>
          </a:p>
        </p:txBody>
      </p:sp>
      <p:grpSp>
        <p:nvGrpSpPr>
          <p:cNvPr id="252" name="Group"/>
          <p:cNvGrpSpPr/>
          <p:nvPr/>
        </p:nvGrpSpPr>
        <p:grpSpPr>
          <a:xfrm>
            <a:off x="4777727" y="850056"/>
            <a:ext cx="4176213" cy="3486085"/>
            <a:chOff x="0" y="0"/>
            <a:chExt cx="5568282" cy="4648111"/>
          </a:xfrm>
        </p:grpSpPr>
        <p:sp>
          <p:nvSpPr>
            <p:cNvPr id="248" name="Rounded Rectangle"/>
            <p:cNvSpPr/>
            <p:nvPr/>
          </p:nvSpPr>
          <p:spPr>
            <a:xfrm>
              <a:off x="0" y="0"/>
              <a:ext cx="5568283" cy="4648112"/>
            </a:xfrm>
            <a:prstGeom prst="roundRect">
              <a:avLst>
                <a:gd name="adj" fmla="val 8294"/>
              </a:avLst>
            </a:prstGeom>
            <a:solidFill>
              <a:srgbClr val="DBEEF5"/>
            </a:solidFill>
            <a:ln w="12700" cap="flat">
              <a:solidFill>
                <a:srgbClr val="5080BD"/>
              </a:solidFill>
              <a:prstDash val="solid"/>
              <a:round/>
            </a:ln>
            <a:effectLst/>
          </p:spPr>
          <p:txBody>
            <a:bodyPr wrap="square" lIns="34289" tIns="34289" rIns="34289" bIns="34289" numCol="1" anchor="ctr">
              <a:noAutofit/>
            </a:bodyPr>
            <a:lstStyle/>
            <a:p>
              <a:pPr>
                <a:defRPr sz="1200"/>
              </a:pPr>
              <a:endParaRPr sz="900"/>
            </a:p>
          </p:txBody>
        </p:sp>
        <p:sp>
          <p:nvSpPr>
            <p:cNvPr id="249" name="Upper Confidence Bound (UCB) algorithm…"/>
            <p:cNvSpPr txBox="1"/>
            <p:nvPr/>
          </p:nvSpPr>
          <p:spPr>
            <a:xfrm>
              <a:off x="133932" y="776343"/>
              <a:ext cx="5300419" cy="35907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noAutofit/>
            </a:bodyPr>
            <a:lstStyle/>
            <a:p>
              <a:r>
                <a:rPr sz="1350"/>
                <a:t>Upper Confidence Bound (UCB) algorithm</a:t>
              </a:r>
            </a:p>
            <a:p>
              <a:pPr>
                <a:defRPr sz="1600"/>
              </a:pPr>
              <a:r>
                <a:rPr sz="1200"/>
                <a:t>Lai and Robbins (1985)</a:t>
              </a:r>
            </a:p>
            <a:p>
              <a:endParaRPr sz="1350"/>
            </a:p>
            <a:p>
              <a:pPr marL="171450" indent="-171450">
                <a:buSzPct val="100000"/>
                <a:buChar char="•"/>
                <a:defRPr sz="1600"/>
              </a:pPr>
              <a:r>
                <a:rPr sz="1200"/>
                <a:t>Trade off exploration/exploitation by choosing the arm with the highest upper confidence bound:</a:t>
              </a:r>
            </a:p>
            <a:p>
              <a:endParaRPr sz="1350"/>
            </a:p>
            <a:p>
              <a:endParaRPr sz="1350"/>
            </a:p>
            <a:p>
              <a:endParaRPr sz="1350"/>
            </a:p>
            <a:p>
              <a:endParaRPr sz="1350"/>
            </a:p>
            <a:p>
              <a:pPr marL="135355" indent="-135355">
                <a:buSzPct val="100000"/>
                <a:buChar char="•"/>
                <a:defRPr sz="1600"/>
              </a:pPr>
              <a:endParaRPr sz="1200"/>
            </a:p>
            <a:p>
              <a:pPr marL="135355" indent="-135355">
                <a:buSzPct val="100000"/>
                <a:buChar char="•"/>
                <a:defRPr sz="1600"/>
              </a:pPr>
              <a:r>
                <a:rPr sz="1200"/>
                <a:t>Incurs logarithmic regret on 1-subgaussian bandits.</a:t>
              </a:r>
            </a:p>
            <a:p>
              <a:pPr marL="421105" lvl="1" indent="-135355">
                <a:buSzPct val="100000"/>
                <a:buChar char="•"/>
                <a:defRPr sz="1400"/>
              </a:pPr>
              <a:r>
                <a:rPr sz="1050"/>
                <a:t>Matches the instance-dependent lower  bounds</a:t>
              </a:r>
            </a:p>
            <a:p>
              <a:pPr>
                <a:defRPr sz="1600"/>
              </a:pPr>
              <a:endParaRPr sz="1200"/>
            </a:p>
            <a:p>
              <a:pPr marL="120316" indent="-120316">
                <a:buSzPct val="100000"/>
                <a:buChar char="•"/>
                <a:defRPr sz="1600"/>
              </a:pPr>
              <a:r>
                <a:rPr sz="1200" b="1">
                  <a:latin typeface="Helvetica Neue"/>
                  <a:ea typeface="Helvetica Neue"/>
                  <a:cs typeface="Helvetica Neue"/>
                  <a:sym typeface="Helvetica Neue"/>
                </a:rPr>
                <a:t>Cannot use prior information</a:t>
              </a:r>
              <a:r>
                <a:rPr sz="1200"/>
                <a:t>.</a:t>
              </a:r>
            </a:p>
          </p:txBody>
        </p:sp>
        <p:pic>
          <p:nvPicPr>
            <p:cNvPr id="250" name="A_t_=_argmax_a_i.tiff" descr="A_t_=_argmax_a_i.tiff"/>
            <p:cNvPicPr>
              <a:picLocks noChangeAspect="1"/>
            </p:cNvPicPr>
            <p:nvPr/>
          </p:nvPicPr>
          <p:blipFill>
            <a:blip r:embed="rId2"/>
            <a:stretch>
              <a:fillRect/>
            </a:stretch>
          </p:blipFill>
          <p:spPr>
            <a:xfrm>
              <a:off x="754701" y="2326708"/>
              <a:ext cx="3644240" cy="670491"/>
            </a:xfrm>
            <a:prstGeom prst="rect">
              <a:avLst/>
            </a:prstGeom>
            <a:ln w="12700" cap="flat">
              <a:noFill/>
              <a:miter lim="400000"/>
            </a:ln>
            <a:effectLst/>
          </p:spPr>
        </p:pic>
        <p:sp>
          <p:nvSpPr>
            <p:cNvPr id="251" name="Frequentist Approach (&quot;model free”)"/>
            <p:cNvSpPr txBox="1"/>
            <p:nvPr/>
          </p:nvSpPr>
          <p:spPr>
            <a:xfrm>
              <a:off x="598725" y="212434"/>
              <a:ext cx="4370833" cy="4015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noAutofit/>
            </a:bodyPr>
            <a:lstStyle>
              <a:lvl1pPr algn="ctr">
                <a:defRPr sz="2000" i="1">
                  <a:latin typeface="Helvetica Neue Medium"/>
                  <a:ea typeface="Helvetica Neue Medium"/>
                  <a:cs typeface="Helvetica Neue Medium"/>
                  <a:sym typeface="Helvetica Neue Medium"/>
                </a:defRPr>
              </a:lvl1pPr>
            </a:lstStyle>
            <a:p>
              <a:r>
                <a:rPr sz="1500"/>
                <a:t>Frequentist Approach ("model free”)</a:t>
              </a:r>
            </a:p>
          </p:txBody>
        </p:sp>
      </p:grpSp>
      <p:grpSp>
        <p:nvGrpSpPr>
          <p:cNvPr id="256" name="Group"/>
          <p:cNvGrpSpPr/>
          <p:nvPr/>
        </p:nvGrpSpPr>
        <p:grpSpPr>
          <a:xfrm>
            <a:off x="391865" y="973996"/>
            <a:ext cx="4067291" cy="3503146"/>
            <a:chOff x="0" y="0"/>
            <a:chExt cx="5423053" cy="4670857"/>
          </a:xfrm>
        </p:grpSpPr>
        <p:sp>
          <p:nvSpPr>
            <p:cNvPr id="253" name="Bayesian Approach (&quot;model based”)"/>
            <p:cNvSpPr/>
            <p:nvPr/>
          </p:nvSpPr>
          <p:spPr>
            <a:xfrm>
              <a:off x="2711526" y="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lgn="ctr">
                <a:defRPr sz="2000" i="1">
                  <a:latin typeface="Helvetica Neue Medium"/>
                  <a:ea typeface="Helvetica Neue Medium"/>
                  <a:cs typeface="Helvetica Neue Medium"/>
                  <a:sym typeface="Helvetica Neue Medium"/>
                </a:defRPr>
              </a:lvl1pPr>
            </a:lstStyle>
            <a:p>
              <a:r>
                <a:rPr sz="1500"/>
                <a:t>Bayesian Approach ("model based”)</a:t>
              </a:r>
            </a:p>
          </p:txBody>
        </p:sp>
        <p:sp>
          <p:nvSpPr>
            <p:cNvPr id="254" name="Thompson Sampling…"/>
            <p:cNvSpPr/>
            <p:nvPr/>
          </p:nvSpPr>
          <p:spPr>
            <a:xfrm>
              <a:off x="0" y="546659"/>
              <a:ext cx="5423053" cy="412419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p>
              <a:r>
                <a:rPr sz="1350"/>
                <a:t>Thompson Sampling</a:t>
              </a:r>
            </a:p>
            <a:p>
              <a:pPr>
                <a:defRPr sz="1600"/>
              </a:pPr>
              <a:r>
                <a:rPr sz="1200"/>
                <a:t>Thompson (1933)</a:t>
              </a:r>
            </a:p>
            <a:p>
              <a:endParaRPr sz="1350"/>
            </a:p>
            <a:p>
              <a:pPr marL="171450" indent="-171450">
                <a:buSzPct val="100000"/>
                <a:buChar char="•"/>
                <a:defRPr sz="1600"/>
              </a:pPr>
              <a:r>
                <a:rPr sz="1200"/>
                <a:t>Trade off exploration/exploitation by choosing the arm with the highest sample from the posterior.</a:t>
              </a:r>
            </a:p>
            <a:p>
              <a:endParaRPr sz="1350"/>
            </a:p>
            <a:p>
              <a:endParaRPr sz="1350"/>
            </a:p>
            <a:p>
              <a:endParaRPr sz="1350"/>
            </a:p>
            <a:p>
              <a:pPr>
                <a:defRPr sz="1400"/>
              </a:pPr>
              <a:endParaRPr sz="1050"/>
            </a:p>
            <a:p>
              <a:pPr>
                <a:defRPr sz="1400"/>
              </a:pPr>
              <a:endParaRPr sz="1050"/>
            </a:p>
            <a:p>
              <a:pPr marL="105276" indent="-105276">
                <a:buSzPct val="100000"/>
                <a:buChar char="•"/>
                <a:defRPr sz="1600"/>
              </a:pPr>
              <a:r>
                <a:rPr sz="1200"/>
                <a:t>Incurs logarithmic regret with flat priors and gaussian rewards or beta priors with Bernoulli rewards, or 1-D exponential families with flat priors.</a:t>
              </a:r>
            </a:p>
            <a:p>
              <a:pPr>
                <a:defRPr sz="1600"/>
              </a:pPr>
              <a:endParaRPr sz="1200"/>
            </a:p>
            <a:p>
              <a:pPr marL="120316" indent="-120316">
                <a:buSzPct val="100000"/>
                <a:buChar char="•"/>
                <a:defRPr sz="1600"/>
              </a:pPr>
              <a:r>
                <a:rPr sz="1200" b="1">
                  <a:latin typeface="Helvetica Neue"/>
                  <a:ea typeface="Helvetica Neue"/>
                  <a:cs typeface="Helvetica Neue"/>
                  <a:sym typeface="Helvetica Neue"/>
                </a:rPr>
                <a:t>Can use prior information</a:t>
              </a:r>
              <a:r>
                <a:rPr sz="1200"/>
                <a:t>.</a:t>
              </a:r>
            </a:p>
          </p:txBody>
        </p:sp>
        <p:pic>
          <p:nvPicPr>
            <p:cNvPr id="255" name="&amp;_mu_a,t_sim_P(_.tiff" descr="&amp;_mu_a,t_sim_P(_.tiff"/>
            <p:cNvPicPr>
              <a:picLocks noChangeAspect="1"/>
            </p:cNvPicPr>
            <p:nvPr/>
          </p:nvPicPr>
          <p:blipFill>
            <a:blip r:embed="rId3"/>
            <a:stretch>
              <a:fillRect/>
            </a:stretch>
          </p:blipFill>
          <p:spPr>
            <a:xfrm>
              <a:off x="1800844" y="2051228"/>
              <a:ext cx="1821364" cy="709622"/>
            </a:xfrm>
            <a:prstGeom prst="rect">
              <a:avLst/>
            </a:prstGeom>
            <a:ln w="12700" cap="flat">
              <a:noFill/>
              <a:miter lim="400000"/>
            </a:ln>
            <a:effectLst/>
          </p:spPr>
        </p:pic>
      </p:grpSp>
      <p:sp>
        <p:nvSpPr>
          <p:cNvPr id="257" name="Rectangle"/>
          <p:cNvSpPr/>
          <p:nvPr/>
        </p:nvSpPr>
        <p:spPr>
          <a:xfrm>
            <a:off x="21624" y="-17378"/>
            <a:ext cx="9136381" cy="5178255"/>
          </a:xfrm>
          <a:prstGeom prst="rect">
            <a:avLst/>
          </a:prstGeom>
          <a:solidFill>
            <a:srgbClr val="EBEBEB">
              <a:alpha val="65528"/>
            </a:srgbClr>
          </a:solidFill>
          <a:ln w="50800">
            <a:solidFill>
              <a:schemeClr val="accent1"/>
            </a:solidFill>
          </a:ln>
          <a:effectLst>
            <a:outerShdw blurRad="76200" dist="38100" dir="5400000" rotWithShape="0">
              <a:srgbClr val="000000">
                <a:alpha val="35000"/>
              </a:srgbClr>
            </a:outerShdw>
          </a:effectLst>
        </p:spPr>
        <p:txBody>
          <a:bodyPr tIns="68579" bIns="68579" anchor="ctr"/>
          <a:lstStyle/>
          <a:p>
            <a:pPr defTabSz="685800">
              <a:defRPr sz="3600">
                <a:latin typeface="+mn-lt"/>
                <a:ea typeface="+mn-ea"/>
                <a:cs typeface="+mn-cs"/>
                <a:sym typeface="Calibri"/>
              </a:defRPr>
            </a:pPr>
            <a:endParaRPr sz="2700"/>
          </a:p>
        </p:txBody>
      </p:sp>
      <p:sp>
        <p:nvSpPr>
          <p:cNvPr id="258" name="Rounded Rectangle"/>
          <p:cNvSpPr/>
          <p:nvPr/>
        </p:nvSpPr>
        <p:spPr>
          <a:xfrm>
            <a:off x="747431" y="1333915"/>
            <a:ext cx="8050863" cy="2732362"/>
          </a:xfrm>
          <a:prstGeom prst="roundRect">
            <a:avLst>
              <a:gd name="adj" fmla="val 5121"/>
            </a:avLst>
          </a:prstGeom>
          <a:solidFill>
            <a:srgbClr val="DBEEF5"/>
          </a:solidFill>
          <a:ln w="12700">
            <a:solidFill>
              <a:srgbClr val="5080BD"/>
            </a:solidFill>
          </a:ln>
        </p:spPr>
        <p:txBody>
          <a:bodyPr lIns="34289" rIns="34289" anchor="ctr"/>
          <a:lstStyle/>
          <a:p>
            <a:pPr>
              <a:defRPr sz="1200"/>
            </a:pPr>
            <a:endParaRPr sz="900"/>
          </a:p>
        </p:txBody>
      </p:sp>
      <p:grpSp>
        <p:nvGrpSpPr>
          <p:cNvPr id="261" name="Group"/>
          <p:cNvGrpSpPr/>
          <p:nvPr/>
        </p:nvGrpSpPr>
        <p:grpSpPr>
          <a:xfrm>
            <a:off x="1071281" y="2174228"/>
            <a:ext cx="7622878" cy="1708536"/>
            <a:chOff x="0" y="0"/>
            <a:chExt cx="10163835" cy="2278047"/>
          </a:xfrm>
        </p:grpSpPr>
        <p:sp>
          <p:nvSpPr>
            <p:cNvPr id="259" name="Rounded Rectangle"/>
            <p:cNvSpPr/>
            <p:nvPr/>
          </p:nvSpPr>
          <p:spPr>
            <a:xfrm>
              <a:off x="0" y="0"/>
              <a:ext cx="10163836" cy="646594"/>
            </a:xfrm>
            <a:prstGeom prst="roundRect">
              <a:avLst>
                <a:gd name="adj" fmla="val 26145"/>
              </a:avLst>
            </a:prstGeom>
            <a:solidFill>
              <a:srgbClr val="FFEEE7"/>
            </a:solidFill>
            <a:ln w="12700" cap="flat">
              <a:solidFill>
                <a:srgbClr val="EB4225"/>
              </a:solidFill>
              <a:prstDash val="solid"/>
              <a:round/>
            </a:ln>
            <a:effectLst/>
          </p:spPr>
          <p:txBody>
            <a:bodyPr wrap="square" lIns="34289" tIns="34289" rIns="34289" bIns="34289" numCol="1" anchor="ctr">
              <a:noAutofit/>
            </a:bodyPr>
            <a:lstStyle/>
            <a:p>
              <a:pPr>
                <a:defRPr sz="1200"/>
              </a:pPr>
              <a:endParaRPr sz="900"/>
            </a:p>
          </p:txBody>
        </p:sp>
        <p:sp>
          <p:nvSpPr>
            <p:cNvPr id="260" name="Rounded Rectangle"/>
            <p:cNvSpPr/>
            <p:nvPr/>
          </p:nvSpPr>
          <p:spPr>
            <a:xfrm>
              <a:off x="8" y="1485900"/>
              <a:ext cx="10163820" cy="792148"/>
            </a:xfrm>
            <a:prstGeom prst="roundRect">
              <a:avLst>
                <a:gd name="adj" fmla="val 21341"/>
              </a:avLst>
            </a:prstGeom>
            <a:solidFill>
              <a:srgbClr val="FFEEE7"/>
            </a:solidFill>
            <a:ln w="12700" cap="flat">
              <a:solidFill>
                <a:srgbClr val="EB4225"/>
              </a:solidFill>
              <a:prstDash val="solid"/>
              <a:round/>
            </a:ln>
            <a:effectLst/>
          </p:spPr>
          <p:txBody>
            <a:bodyPr wrap="square" lIns="34289" tIns="34289" rIns="34289" bIns="34289" numCol="1" anchor="ctr">
              <a:noAutofit/>
            </a:bodyPr>
            <a:lstStyle/>
            <a:p>
              <a:pPr>
                <a:defRPr sz="1200"/>
              </a:pPr>
              <a:endParaRPr sz="900"/>
            </a:p>
          </p:txBody>
        </p:sp>
      </p:grpSp>
      <p:sp>
        <p:nvSpPr>
          <p:cNvPr id="262" name="Thompson sampling is in general not well understood in general because:…"/>
          <p:cNvSpPr txBox="1"/>
          <p:nvPr/>
        </p:nvSpPr>
        <p:spPr>
          <a:xfrm>
            <a:off x="889635" y="1444295"/>
            <a:ext cx="7766455" cy="2585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p>
            <a:pPr defTabSz="685800"/>
            <a:r>
              <a:rPr sz="1350" dirty="0"/>
              <a:t>Thompson sampling is in general not well understood in general because:</a:t>
            </a:r>
          </a:p>
          <a:p>
            <a:pPr defTabSz="685800"/>
            <a:endParaRPr sz="1350" dirty="0"/>
          </a:p>
          <a:p>
            <a:pPr marL="628650" lvl="1" indent="-342900" defTabSz="685800">
              <a:buSzPct val="100000"/>
              <a:buAutoNum type="arabicPeriod"/>
            </a:pPr>
            <a:r>
              <a:rPr sz="1350" dirty="0"/>
              <a:t>Posteriors are not well characterized outside of conjugate families.</a:t>
            </a:r>
          </a:p>
          <a:p>
            <a:pPr marL="706855" lvl="2" indent="-135355" defTabSz="685800">
              <a:buSzPct val="100000"/>
              <a:buChar char="•"/>
            </a:pPr>
            <a:endParaRPr sz="1350" dirty="0"/>
          </a:p>
          <a:p>
            <a:pPr marL="706855" lvl="2" indent="-135355" defTabSz="685800">
              <a:buSzPct val="100000"/>
              <a:buChar char="•"/>
            </a:pPr>
            <a:r>
              <a:rPr sz="1200" dirty="0"/>
              <a:t>Derive novel posterior contraction rates for strongly log-concave distributions.</a:t>
            </a:r>
          </a:p>
          <a:p>
            <a:pPr defTabSz="685800"/>
            <a:endParaRPr sz="1350" dirty="0"/>
          </a:p>
          <a:p>
            <a:pPr marL="628650" lvl="1" indent="-342900" defTabSz="685800">
              <a:buSzPct val="100000"/>
              <a:buAutoNum type="arabicPeriod" startAt="2"/>
            </a:pPr>
            <a:r>
              <a:rPr sz="1350" dirty="0"/>
              <a:t>Sampling from arbitrary posteriors is hard and recent work [1] suggests that naively using approximate samples can incur linear regret.</a:t>
            </a:r>
          </a:p>
          <a:p>
            <a:pPr defTabSz="685800"/>
            <a:endParaRPr sz="1350" dirty="0"/>
          </a:p>
          <a:p>
            <a:pPr marL="706855" lvl="2" indent="-135355" defTabSz="685800">
              <a:buSzPct val="100000"/>
              <a:buChar char="•"/>
            </a:pPr>
            <a:r>
              <a:rPr sz="1200" dirty="0"/>
              <a:t>We show that it is possible to use approximate samples from Stochastic Gradient Langevin MCMC and maintain order-optimal regret with a constant amount of computation per iteration. </a:t>
            </a:r>
          </a:p>
        </p:txBody>
      </p:sp>
    </p:spTree>
    <p:extLst>
      <p:ext uri="{BB962C8B-B14F-4D97-AF65-F5344CB8AC3E}">
        <p14:creationId xmlns:p14="http://schemas.microsoft.com/office/powerpoint/2010/main" val="40469338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Rectangle 4"/>
          <p:cNvSpPr txBox="1"/>
          <p:nvPr/>
        </p:nvSpPr>
        <p:spPr>
          <a:xfrm>
            <a:off x="288031" y="658458"/>
            <a:ext cx="8264948" cy="7963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p>
            <a:r>
              <a:rPr sz="1350"/>
              <a:t>We assume that:</a:t>
            </a:r>
          </a:p>
          <a:p>
            <a:pPr>
              <a:defRPr sz="700"/>
            </a:pPr>
            <a:endParaRPr sz="525"/>
          </a:p>
          <a:p>
            <a:pPr>
              <a:defRPr sz="1600"/>
            </a:pPr>
            <a:r>
              <a:rPr sz="1200"/>
              <a:t>1. The </a:t>
            </a:r>
            <a:r>
              <a:rPr sz="1200" i="1">
                <a:latin typeface="Helvetica Neue Medium"/>
                <a:ea typeface="Helvetica Neue Medium"/>
                <a:cs typeface="Helvetica Neue Medium"/>
                <a:sym typeface="Helvetica Neue Medium"/>
              </a:rPr>
              <a:t>likelihood family</a:t>
            </a:r>
            <a:r>
              <a:rPr sz="1200"/>
              <a:t> of the mean of each arm is </a:t>
            </a:r>
            <a:r>
              <a:rPr sz="1200" i="1">
                <a:latin typeface="Helvetica Neue Medium"/>
                <a:ea typeface="Helvetica Neue Medium"/>
                <a:cs typeface="Helvetica Neue Medium"/>
                <a:sym typeface="Helvetica Neue Medium"/>
              </a:rPr>
              <a:t>strongly log-concave</a:t>
            </a:r>
            <a:r>
              <a:rPr sz="1200"/>
              <a:t> and </a:t>
            </a:r>
            <a:r>
              <a:rPr sz="1200" i="1">
                <a:latin typeface="Helvetica Neue Medium"/>
                <a:ea typeface="Helvetica Neue Medium"/>
                <a:cs typeface="Helvetica Neue Medium"/>
                <a:sym typeface="Helvetica Neue Medium"/>
              </a:rPr>
              <a:t>sufficiently smooth</a:t>
            </a:r>
            <a:r>
              <a:rPr sz="1200"/>
              <a:t>: </a:t>
            </a:r>
          </a:p>
          <a:p>
            <a:pPr>
              <a:defRPr sz="2000"/>
            </a:pPr>
            <a:endParaRPr sz="1500"/>
          </a:p>
        </p:txBody>
      </p:sp>
      <p:sp>
        <p:nvSpPr>
          <p:cNvPr id="265" name="Title 1"/>
          <p:cNvSpPr txBox="1"/>
          <p:nvPr/>
        </p:nvSpPr>
        <p:spPr>
          <a:xfrm>
            <a:off x="238125" y="48840"/>
            <a:ext cx="8919575" cy="7456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718" tIns="25718" rIns="25718" bIns="25718" anchor="ctr">
            <a:normAutofit/>
          </a:bodyPr>
          <a:lstStyle>
            <a:lvl1pPr defTabSz="914400">
              <a:lnSpc>
                <a:spcPct val="90000"/>
              </a:lnSpc>
              <a:defRPr sz="3200">
                <a:solidFill>
                  <a:srgbClr val="4472C4"/>
                </a:solidFill>
              </a:defRPr>
            </a:lvl1pPr>
          </a:lstStyle>
          <a:p>
            <a:r>
              <a:rPr sz="2700" dirty="0">
                <a:latin typeface="Arial" panose="020B0604020202020204" pitchFamily="34" charset="0"/>
                <a:cs typeface="Arial" panose="020B0604020202020204" pitchFamily="34" charset="0"/>
              </a:rPr>
              <a:t>Posterior Contraction Rates</a:t>
            </a:r>
          </a:p>
        </p:txBody>
      </p:sp>
      <p:sp>
        <p:nvSpPr>
          <p:cNvPr id="266" name="Rounded Rectangle"/>
          <p:cNvSpPr/>
          <p:nvPr/>
        </p:nvSpPr>
        <p:spPr>
          <a:xfrm>
            <a:off x="744779" y="1681262"/>
            <a:ext cx="7906266" cy="1780978"/>
          </a:xfrm>
          <a:prstGeom prst="roundRect">
            <a:avLst>
              <a:gd name="adj" fmla="val 6382"/>
            </a:avLst>
          </a:prstGeom>
          <a:solidFill>
            <a:srgbClr val="DBEEF5"/>
          </a:solidFill>
          <a:ln w="12700">
            <a:solidFill>
              <a:srgbClr val="5080BD"/>
            </a:solidFill>
          </a:ln>
        </p:spPr>
        <p:txBody>
          <a:bodyPr lIns="34289" rIns="34289" anchor="ctr"/>
          <a:lstStyle/>
          <a:p>
            <a:pPr>
              <a:defRPr sz="1200"/>
            </a:pPr>
            <a:endParaRPr sz="900"/>
          </a:p>
        </p:txBody>
      </p:sp>
      <p:sp>
        <p:nvSpPr>
          <p:cNvPr id="267" name="We show that after pulling arm a, n times, the posterior distribution on the mean satisfies the following high probability concentration around the true mean"/>
          <p:cNvSpPr txBox="1"/>
          <p:nvPr/>
        </p:nvSpPr>
        <p:spPr>
          <a:xfrm>
            <a:off x="799275" y="1761507"/>
            <a:ext cx="7090060"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p>
            <a:r>
              <a:rPr sz="1350" dirty="0"/>
              <a:t>We show that after arm </a:t>
            </a:r>
            <a:r>
              <a:rPr sz="1350" b="1" i="1" dirty="0">
                <a:latin typeface="Helvetica Neue"/>
                <a:ea typeface="Helvetica Neue"/>
                <a:cs typeface="Helvetica Neue"/>
                <a:sym typeface="Helvetica Neue"/>
              </a:rPr>
              <a:t>a</a:t>
            </a:r>
            <a:r>
              <a:rPr sz="1350" dirty="0"/>
              <a:t> </a:t>
            </a:r>
            <a:r>
              <a:rPr lang="en-US" sz="1350" dirty="0"/>
              <a:t>has been pulled </a:t>
            </a:r>
            <a:r>
              <a:rPr sz="1500" i="1" dirty="0">
                <a:latin typeface="Times New Roman" panose="02020603050405020304" pitchFamily="18" charset="0"/>
                <a:ea typeface="Helvetica Neue"/>
                <a:cs typeface="Times New Roman" panose="02020603050405020304" pitchFamily="18" charset="0"/>
                <a:sym typeface="Helvetica Neue"/>
              </a:rPr>
              <a:t>n</a:t>
            </a:r>
            <a:r>
              <a:rPr sz="1350" dirty="0"/>
              <a:t> times, the posterior distribution </a:t>
            </a:r>
            <a:r>
              <a:rPr lang="en-US" sz="1350" dirty="0"/>
              <a:t>for</a:t>
            </a:r>
            <a:r>
              <a:rPr sz="1350" dirty="0"/>
              <a:t> the mean satisfies the following high probability concentration around the true mean</a:t>
            </a:r>
            <a:r>
              <a:rPr lang="en-US" sz="1350" dirty="0"/>
              <a:t>:</a:t>
            </a:r>
            <a:r>
              <a:rPr sz="1350" dirty="0"/>
              <a:t> </a:t>
            </a:r>
          </a:p>
        </p:txBody>
      </p:sp>
      <p:sp>
        <p:nvSpPr>
          <p:cNvPr id="268" name="Line"/>
          <p:cNvSpPr/>
          <p:nvPr/>
        </p:nvSpPr>
        <p:spPr>
          <a:xfrm>
            <a:off x="4446637" y="2841070"/>
            <a:ext cx="950045" cy="314645"/>
          </a:xfrm>
          <a:custGeom>
            <a:avLst/>
            <a:gdLst/>
            <a:ahLst/>
            <a:cxnLst>
              <a:cxn ang="0">
                <a:pos x="wd2" y="hd2"/>
              </a:cxn>
              <a:cxn ang="5400000">
                <a:pos x="wd2" y="hd2"/>
              </a:cxn>
              <a:cxn ang="10800000">
                <a:pos x="wd2" y="hd2"/>
              </a:cxn>
              <a:cxn ang="16200000">
                <a:pos x="wd2" y="hd2"/>
              </a:cxn>
            </a:cxnLst>
            <a:rect l="0" t="0" r="r" b="b"/>
            <a:pathLst>
              <a:path w="21484" h="20158" extrusionOk="0">
                <a:moveTo>
                  <a:pt x="42" y="0"/>
                </a:moveTo>
                <a:cubicBezTo>
                  <a:pt x="-116" y="3977"/>
                  <a:pt x="174" y="8013"/>
                  <a:pt x="863" y="11320"/>
                </a:cubicBezTo>
                <a:cubicBezTo>
                  <a:pt x="2908" y="21139"/>
                  <a:pt x="7028" y="21600"/>
                  <a:pt x="10680" y="18354"/>
                </a:cubicBezTo>
                <a:cubicBezTo>
                  <a:pt x="12615" y="16634"/>
                  <a:pt x="14492" y="14137"/>
                  <a:pt x="16484" y="13315"/>
                </a:cubicBezTo>
                <a:cubicBezTo>
                  <a:pt x="18194" y="12608"/>
                  <a:pt x="19952" y="13177"/>
                  <a:pt x="21484" y="15769"/>
                </a:cubicBezTo>
              </a:path>
            </a:pathLst>
          </a:custGeom>
          <a:ln w="25400">
            <a:solidFill>
              <a:srgbClr val="FF2600"/>
            </a:solidFill>
            <a:headEnd type="triangle"/>
          </a:ln>
        </p:spPr>
        <p:txBody>
          <a:bodyPr lIns="34289" rIns="34289"/>
          <a:lstStyle/>
          <a:p>
            <a:pPr>
              <a:defRPr>
                <a:latin typeface="+mn-lt"/>
                <a:ea typeface="+mn-ea"/>
                <a:cs typeface="+mn-cs"/>
                <a:sym typeface="Calibri"/>
              </a:defRPr>
            </a:pPr>
            <a:endParaRPr sz="1350"/>
          </a:p>
        </p:txBody>
      </p:sp>
      <p:sp>
        <p:nvSpPr>
          <p:cNvPr id="269" name="prior dependence"/>
          <p:cNvSpPr txBox="1"/>
          <p:nvPr/>
        </p:nvSpPr>
        <p:spPr>
          <a:xfrm>
            <a:off x="7482763" y="2996313"/>
            <a:ext cx="1040667"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lvl1pPr>
              <a:defRPr sz="1200" b="1" i="1">
                <a:latin typeface="Helvetica Neue"/>
                <a:ea typeface="Helvetica Neue"/>
                <a:cs typeface="Helvetica Neue"/>
                <a:sym typeface="Helvetica Neue"/>
              </a:defRPr>
            </a:lvl1pPr>
          </a:lstStyle>
          <a:p>
            <a:r>
              <a:rPr sz="900"/>
              <a:t>prior dependence</a:t>
            </a:r>
          </a:p>
        </p:txBody>
      </p:sp>
      <p:sp>
        <p:nvSpPr>
          <p:cNvPr id="270" name="The prior over the mean of each arm is log-concave and sufficiently smooth:"/>
          <p:cNvSpPr txBox="1"/>
          <p:nvPr/>
        </p:nvSpPr>
        <p:spPr>
          <a:xfrm>
            <a:off x="-92505" y="1293706"/>
            <a:ext cx="6407265"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p>
            <a:pPr marL="581526" lvl="1" indent="-200526">
              <a:buSzPct val="100000"/>
              <a:buAutoNum type="arabicPeriod" startAt="2"/>
              <a:defRPr sz="1600"/>
            </a:pPr>
            <a:r>
              <a:rPr sz="1200"/>
              <a:t>The </a:t>
            </a:r>
            <a:r>
              <a:rPr sz="1200" i="1">
                <a:latin typeface="Helvetica Neue Medium"/>
                <a:ea typeface="Helvetica Neue Medium"/>
                <a:cs typeface="Helvetica Neue Medium"/>
                <a:sym typeface="Helvetica Neue Medium"/>
              </a:rPr>
              <a:t>prior</a:t>
            </a:r>
            <a:r>
              <a:rPr sz="1200"/>
              <a:t> over the mean of each arm is </a:t>
            </a:r>
            <a:r>
              <a:rPr sz="1200" i="1">
                <a:latin typeface="Helvetica Neue Medium"/>
                <a:ea typeface="Helvetica Neue Medium"/>
                <a:cs typeface="Helvetica Neue Medium"/>
                <a:sym typeface="Helvetica Neue Medium"/>
              </a:rPr>
              <a:t>log-concave</a:t>
            </a:r>
            <a:r>
              <a:rPr sz="1200"/>
              <a:t> and </a:t>
            </a:r>
            <a:r>
              <a:rPr sz="1200" i="1">
                <a:latin typeface="Helvetica Neue Medium"/>
                <a:ea typeface="Helvetica Neue Medium"/>
                <a:cs typeface="Helvetica Neue Medium"/>
                <a:sym typeface="Helvetica Neue Medium"/>
              </a:rPr>
              <a:t>sufficiently smooth</a:t>
            </a:r>
            <a:r>
              <a:rPr sz="1200"/>
              <a:t>:</a:t>
            </a:r>
          </a:p>
        </p:txBody>
      </p:sp>
      <p:pic>
        <p:nvPicPr>
          <p:cNvPr id="271" name="Image" descr="Image"/>
          <p:cNvPicPr>
            <a:picLocks noChangeAspect="1"/>
          </p:cNvPicPr>
          <p:nvPr/>
        </p:nvPicPr>
        <p:blipFill>
          <a:blip r:embed="rId2"/>
          <a:stretch>
            <a:fillRect/>
          </a:stretch>
        </p:blipFill>
        <p:spPr>
          <a:xfrm>
            <a:off x="5462513" y="3009456"/>
            <a:ext cx="1949775" cy="273158"/>
          </a:xfrm>
          <a:prstGeom prst="rect">
            <a:avLst/>
          </a:prstGeom>
          <a:ln w="12700">
            <a:miter lim="400000"/>
          </a:ln>
        </p:spPr>
      </p:pic>
      <p:pic>
        <p:nvPicPr>
          <p:cNvPr id="272" name="Image" descr="Image"/>
          <p:cNvPicPr>
            <a:picLocks noChangeAspect="1"/>
          </p:cNvPicPr>
          <p:nvPr/>
        </p:nvPicPr>
        <p:blipFill>
          <a:blip r:embed="rId3"/>
          <a:stretch>
            <a:fillRect/>
          </a:stretch>
        </p:blipFill>
        <p:spPr>
          <a:xfrm>
            <a:off x="7674559" y="2054823"/>
            <a:ext cx="208140" cy="208141"/>
          </a:xfrm>
          <a:prstGeom prst="rect">
            <a:avLst/>
          </a:prstGeom>
          <a:ln w="12700">
            <a:miter lim="400000"/>
          </a:ln>
        </p:spPr>
      </p:pic>
      <p:pic>
        <p:nvPicPr>
          <p:cNvPr id="273" name="Image" descr="Image"/>
          <p:cNvPicPr>
            <a:picLocks noChangeAspect="1"/>
          </p:cNvPicPr>
          <p:nvPr/>
        </p:nvPicPr>
        <p:blipFill>
          <a:blip r:embed="rId4"/>
          <a:stretch>
            <a:fillRect/>
          </a:stretch>
        </p:blipFill>
        <p:spPr>
          <a:xfrm>
            <a:off x="2219617" y="2369807"/>
            <a:ext cx="4796519" cy="576577"/>
          </a:xfrm>
          <a:prstGeom prst="rect">
            <a:avLst/>
          </a:prstGeom>
          <a:ln w="12700">
            <a:miter lim="400000"/>
          </a:ln>
        </p:spPr>
      </p:pic>
      <p:pic>
        <p:nvPicPr>
          <p:cNvPr id="274" name="Image" descr="Image"/>
          <p:cNvPicPr>
            <a:picLocks noChangeAspect="1"/>
          </p:cNvPicPr>
          <p:nvPr/>
        </p:nvPicPr>
        <p:blipFill>
          <a:blip r:embed="rId5"/>
          <a:stretch>
            <a:fillRect/>
          </a:stretch>
        </p:blipFill>
        <p:spPr>
          <a:xfrm>
            <a:off x="7475657" y="980073"/>
            <a:ext cx="827355" cy="208140"/>
          </a:xfrm>
          <a:prstGeom prst="rect">
            <a:avLst/>
          </a:prstGeom>
          <a:ln w="12700">
            <a:miter lim="400000"/>
          </a:ln>
        </p:spPr>
      </p:pic>
      <p:pic>
        <p:nvPicPr>
          <p:cNvPr id="275" name="Image" descr="Image"/>
          <p:cNvPicPr>
            <a:picLocks noChangeAspect="1"/>
          </p:cNvPicPr>
          <p:nvPr/>
        </p:nvPicPr>
        <p:blipFill>
          <a:blip r:embed="rId6"/>
          <a:stretch>
            <a:fillRect/>
          </a:stretch>
        </p:blipFill>
        <p:spPr>
          <a:xfrm>
            <a:off x="6314760" y="1337996"/>
            <a:ext cx="594923" cy="226638"/>
          </a:xfrm>
          <a:prstGeom prst="rect">
            <a:avLst/>
          </a:prstGeom>
          <a:ln w="12700">
            <a:miter lim="400000"/>
          </a:ln>
        </p:spPr>
      </p:pic>
      <p:sp>
        <p:nvSpPr>
          <p:cNvPr id="276" name="Line"/>
          <p:cNvSpPr/>
          <p:nvPr/>
        </p:nvSpPr>
        <p:spPr>
          <a:xfrm>
            <a:off x="2896301" y="2757038"/>
            <a:ext cx="775495" cy="482708"/>
          </a:xfrm>
          <a:custGeom>
            <a:avLst/>
            <a:gdLst/>
            <a:ahLst/>
            <a:cxnLst>
              <a:cxn ang="0">
                <a:pos x="wd2" y="hd2"/>
              </a:cxn>
              <a:cxn ang="5400000">
                <a:pos x="wd2" y="hd2"/>
              </a:cxn>
              <a:cxn ang="10800000">
                <a:pos x="wd2" y="hd2"/>
              </a:cxn>
              <a:cxn ang="16200000">
                <a:pos x="wd2" y="hd2"/>
              </a:cxn>
            </a:cxnLst>
            <a:rect l="0" t="0" r="r" b="b"/>
            <a:pathLst>
              <a:path w="21484" h="20158" extrusionOk="0">
                <a:moveTo>
                  <a:pt x="21442" y="0"/>
                </a:moveTo>
                <a:cubicBezTo>
                  <a:pt x="21600" y="3977"/>
                  <a:pt x="21310" y="8013"/>
                  <a:pt x="20621" y="11320"/>
                </a:cubicBezTo>
                <a:cubicBezTo>
                  <a:pt x="18576" y="21139"/>
                  <a:pt x="14456" y="21600"/>
                  <a:pt x="10804" y="18354"/>
                </a:cubicBezTo>
                <a:cubicBezTo>
                  <a:pt x="8869" y="16634"/>
                  <a:pt x="6992" y="14137"/>
                  <a:pt x="5000" y="13315"/>
                </a:cubicBezTo>
                <a:cubicBezTo>
                  <a:pt x="3290" y="12608"/>
                  <a:pt x="1532" y="13177"/>
                  <a:pt x="0" y="15769"/>
                </a:cubicBezTo>
              </a:path>
            </a:pathLst>
          </a:custGeom>
          <a:ln w="25400">
            <a:solidFill>
              <a:srgbClr val="FF2600"/>
            </a:solidFill>
            <a:headEnd type="triangle"/>
          </a:ln>
        </p:spPr>
        <p:txBody>
          <a:bodyPr lIns="34289" rIns="34289"/>
          <a:lstStyle/>
          <a:p>
            <a:pPr>
              <a:defRPr>
                <a:latin typeface="+mn-lt"/>
                <a:ea typeface="+mn-ea"/>
                <a:cs typeface="+mn-cs"/>
                <a:sym typeface="Calibri"/>
              </a:defRPr>
            </a:pPr>
            <a:endParaRPr sz="1350"/>
          </a:p>
        </p:txBody>
      </p:sp>
      <p:sp>
        <p:nvSpPr>
          <p:cNvPr id="277" name="Depends on log-concavity and smoothness parameters"/>
          <p:cNvSpPr txBox="1"/>
          <p:nvPr/>
        </p:nvSpPr>
        <p:spPr>
          <a:xfrm>
            <a:off x="1167688" y="2970527"/>
            <a:ext cx="2253287"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lvl1pPr>
              <a:defRPr sz="1200" b="1" i="1">
                <a:latin typeface="Helvetica Neue"/>
                <a:ea typeface="Helvetica Neue"/>
                <a:cs typeface="Helvetica Neue"/>
                <a:sym typeface="Helvetica Neue"/>
              </a:defRPr>
            </a:lvl1pPr>
          </a:lstStyle>
          <a:p>
            <a:r>
              <a:rPr sz="900"/>
              <a:t>Depends on log-concavity and smoothness parameters</a:t>
            </a:r>
          </a:p>
        </p:txBody>
      </p:sp>
    </p:spTree>
    <p:extLst>
      <p:ext uri="{BB962C8B-B14F-4D97-AF65-F5344CB8AC3E}">
        <p14:creationId xmlns:p14="http://schemas.microsoft.com/office/powerpoint/2010/main" val="9770609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itle 1"/>
          <p:cNvSpPr txBox="1"/>
          <p:nvPr/>
        </p:nvSpPr>
        <p:spPr>
          <a:xfrm>
            <a:off x="238125" y="48840"/>
            <a:ext cx="8919575" cy="7456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718" tIns="25718" rIns="25718" bIns="25718" anchor="ctr">
            <a:normAutofit/>
          </a:bodyPr>
          <a:lstStyle>
            <a:lvl1pPr defTabSz="914400">
              <a:lnSpc>
                <a:spcPct val="90000"/>
              </a:lnSpc>
              <a:defRPr sz="3200">
                <a:solidFill>
                  <a:srgbClr val="4472C4"/>
                </a:solidFill>
              </a:defRPr>
            </a:lvl1pPr>
          </a:lstStyle>
          <a:p>
            <a:r>
              <a:rPr sz="2700" dirty="0">
                <a:latin typeface="Arial" panose="020B0604020202020204" pitchFamily="34" charset="0"/>
                <a:cs typeface="Arial" panose="020B0604020202020204" pitchFamily="34" charset="0"/>
              </a:rPr>
              <a:t>Posterior Contraction Rates</a:t>
            </a:r>
          </a:p>
        </p:txBody>
      </p:sp>
      <p:grpSp>
        <p:nvGrpSpPr>
          <p:cNvPr id="283" name="Group"/>
          <p:cNvGrpSpPr/>
          <p:nvPr/>
        </p:nvGrpSpPr>
        <p:grpSpPr>
          <a:xfrm>
            <a:off x="446671" y="3604660"/>
            <a:ext cx="8342414" cy="1163350"/>
            <a:chOff x="0" y="0"/>
            <a:chExt cx="11123218" cy="1551131"/>
          </a:xfrm>
        </p:grpSpPr>
        <p:sp>
          <p:nvSpPr>
            <p:cNvPr id="280" name="Rounded Rectangle"/>
            <p:cNvSpPr/>
            <p:nvPr/>
          </p:nvSpPr>
          <p:spPr>
            <a:xfrm>
              <a:off x="0" y="0"/>
              <a:ext cx="11123218" cy="1551131"/>
            </a:xfrm>
            <a:prstGeom prst="roundRect">
              <a:avLst>
                <a:gd name="adj" fmla="val 9770"/>
              </a:avLst>
            </a:prstGeom>
            <a:solidFill>
              <a:srgbClr val="FFEEE7"/>
            </a:solidFill>
            <a:ln w="12700" cap="flat">
              <a:solidFill>
                <a:srgbClr val="EB4225"/>
              </a:solidFill>
              <a:prstDash val="solid"/>
              <a:round/>
            </a:ln>
            <a:effectLst/>
          </p:spPr>
          <p:txBody>
            <a:bodyPr wrap="square" lIns="34289" tIns="34289" rIns="34289" bIns="34289" numCol="1" anchor="ctr">
              <a:noAutofit/>
            </a:bodyPr>
            <a:lstStyle/>
            <a:p>
              <a:pPr>
                <a:defRPr sz="1200"/>
              </a:pPr>
              <a:endParaRPr sz="900"/>
            </a:p>
          </p:txBody>
        </p:sp>
        <p:sp>
          <p:nvSpPr>
            <p:cNvPr id="281" name="Analyze the stochastic differential equation:"/>
            <p:cNvSpPr txBox="1"/>
            <p:nvPr/>
          </p:nvSpPr>
          <p:spPr>
            <a:xfrm>
              <a:off x="298527" y="185361"/>
              <a:ext cx="5201336" cy="3693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p>
              <a:r>
                <a:rPr sz="1350"/>
                <a:t>Analyze the stochastic differential equation:</a:t>
              </a:r>
            </a:p>
          </p:txBody>
        </p:sp>
        <p:sp>
          <p:nvSpPr>
            <p:cNvPr id="282" name="Posterior distribution"/>
            <p:cNvSpPr txBox="1"/>
            <p:nvPr/>
          </p:nvSpPr>
          <p:spPr>
            <a:xfrm>
              <a:off x="7209510" y="972879"/>
              <a:ext cx="1650449" cy="2769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lvl1pPr>
                <a:defRPr sz="1200" b="1" i="1">
                  <a:latin typeface="Helvetica Neue"/>
                  <a:ea typeface="Helvetica Neue"/>
                  <a:cs typeface="Helvetica Neue"/>
                  <a:sym typeface="Helvetica Neue"/>
                </a:defRPr>
              </a:lvl1pPr>
            </a:lstStyle>
            <a:p>
              <a:r>
                <a:rPr sz="900"/>
                <a:t>Posterior distribution</a:t>
              </a:r>
            </a:p>
          </p:txBody>
        </p:sp>
      </p:grpSp>
      <p:sp>
        <p:nvSpPr>
          <p:cNvPr id="284" name="The prior over the mean of each arm is log-concave and sufficiently smooth:"/>
          <p:cNvSpPr txBox="1"/>
          <p:nvPr/>
        </p:nvSpPr>
        <p:spPr>
          <a:xfrm>
            <a:off x="-92505" y="1293706"/>
            <a:ext cx="6407265"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p>
            <a:pPr marL="581526" lvl="1" indent="-200526">
              <a:buSzPct val="100000"/>
              <a:buAutoNum type="arabicPeriod" startAt="2"/>
              <a:defRPr sz="1600"/>
            </a:pPr>
            <a:r>
              <a:rPr sz="1200"/>
              <a:t>The </a:t>
            </a:r>
            <a:r>
              <a:rPr sz="1200" i="1">
                <a:latin typeface="Helvetica Neue Medium"/>
                <a:ea typeface="Helvetica Neue Medium"/>
                <a:cs typeface="Helvetica Neue Medium"/>
                <a:sym typeface="Helvetica Neue Medium"/>
              </a:rPr>
              <a:t>prior</a:t>
            </a:r>
            <a:r>
              <a:rPr sz="1200"/>
              <a:t> over the mean of each arm is </a:t>
            </a:r>
            <a:r>
              <a:rPr sz="1200" i="1">
                <a:latin typeface="Helvetica Neue Medium"/>
                <a:ea typeface="Helvetica Neue Medium"/>
                <a:cs typeface="Helvetica Neue Medium"/>
                <a:sym typeface="Helvetica Neue Medium"/>
              </a:rPr>
              <a:t>log-concave</a:t>
            </a:r>
            <a:r>
              <a:rPr sz="1200"/>
              <a:t> and </a:t>
            </a:r>
            <a:r>
              <a:rPr sz="1200" i="1">
                <a:latin typeface="Helvetica Neue Medium"/>
                <a:ea typeface="Helvetica Neue Medium"/>
                <a:cs typeface="Helvetica Neue Medium"/>
                <a:sym typeface="Helvetica Neue Medium"/>
              </a:rPr>
              <a:t>sufficiently smooth</a:t>
            </a:r>
            <a:r>
              <a:rPr sz="1200"/>
              <a:t>:</a:t>
            </a:r>
          </a:p>
        </p:txBody>
      </p:sp>
      <p:sp>
        <p:nvSpPr>
          <p:cNvPr id="285" name="Rounded Rectangle"/>
          <p:cNvSpPr/>
          <p:nvPr/>
        </p:nvSpPr>
        <p:spPr>
          <a:xfrm>
            <a:off x="744779" y="1681262"/>
            <a:ext cx="7906266" cy="1780978"/>
          </a:xfrm>
          <a:prstGeom prst="roundRect">
            <a:avLst>
              <a:gd name="adj" fmla="val 6382"/>
            </a:avLst>
          </a:prstGeom>
          <a:solidFill>
            <a:srgbClr val="DBEEF5"/>
          </a:solidFill>
          <a:ln w="12700">
            <a:solidFill>
              <a:srgbClr val="5080BD"/>
            </a:solidFill>
          </a:ln>
        </p:spPr>
        <p:txBody>
          <a:bodyPr lIns="34289" rIns="34289" anchor="ctr"/>
          <a:lstStyle/>
          <a:p>
            <a:pPr>
              <a:defRPr sz="1200"/>
            </a:pPr>
            <a:endParaRPr sz="900"/>
          </a:p>
        </p:txBody>
      </p:sp>
      <p:sp>
        <p:nvSpPr>
          <p:cNvPr id="286" name="We show that after pulling arm a, n times, the posterior distribution on the mean satisfies the following high probability concentration around the true mean"/>
          <p:cNvSpPr txBox="1"/>
          <p:nvPr/>
        </p:nvSpPr>
        <p:spPr>
          <a:xfrm>
            <a:off x="799275" y="1761507"/>
            <a:ext cx="7090060"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p>
            <a:r>
              <a:rPr sz="1350" dirty="0"/>
              <a:t>We show that after </a:t>
            </a:r>
            <a:r>
              <a:rPr lang="en-US" sz="1350" dirty="0"/>
              <a:t>arm </a:t>
            </a:r>
            <a:r>
              <a:rPr lang="en-US" sz="1350" b="1" i="1" dirty="0">
                <a:latin typeface="Helvetica Neue"/>
                <a:ea typeface="Helvetica Neue"/>
                <a:cs typeface="Helvetica Neue"/>
                <a:sym typeface="Helvetica Neue"/>
              </a:rPr>
              <a:t>a</a:t>
            </a:r>
            <a:r>
              <a:rPr lang="en-US" sz="1350" dirty="0"/>
              <a:t> has been pulled </a:t>
            </a:r>
            <a:r>
              <a:rPr lang="en-US" sz="1500" i="1" dirty="0">
                <a:latin typeface="Times New Roman" panose="02020603050405020304" pitchFamily="18" charset="0"/>
                <a:ea typeface="Helvetica Neue"/>
                <a:cs typeface="Times New Roman" panose="02020603050405020304" pitchFamily="18" charset="0"/>
                <a:sym typeface="Helvetica Neue"/>
              </a:rPr>
              <a:t>n</a:t>
            </a:r>
            <a:r>
              <a:rPr lang="en-US" sz="1350" dirty="0"/>
              <a:t> times</a:t>
            </a:r>
            <a:r>
              <a:rPr sz="1350" dirty="0"/>
              <a:t>, the posterior distribution on the mean satisfies the following high probability concentration around the true mean</a:t>
            </a:r>
            <a:r>
              <a:rPr lang="en-US" sz="1350" dirty="0"/>
              <a:t>:</a:t>
            </a:r>
            <a:r>
              <a:rPr sz="1350" dirty="0"/>
              <a:t> </a:t>
            </a:r>
          </a:p>
        </p:txBody>
      </p:sp>
      <p:sp>
        <p:nvSpPr>
          <p:cNvPr id="287" name="Line"/>
          <p:cNvSpPr/>
          <p:nvPr/>
        </p:nvSpPr>
        <p:spPr>
          <a:xfrm>
            <a:off x="4446637" y="2841070"/>
            <a:ext cx="950045" cy="314645"/>
          </a:xfrm>
          <a:custGeom>
            <a:avLst/>
            <a:gdLst/>
            <a:ahLst/>
            <a:cxnLst>
              <a:cxn ang="0">
                <a:pos x="wd2" y="hd2"/>
              </a:cxn>
              <a:cxn ang="5400000">
                <a:pos x="wd2" y="hd2"/>
              </a:cxn>
              <a:cxn ang="10800000">
                <a:pos x="wd2" y="hd2"/>
              </a:cxn>
              <a:cxn ang="16200000">
                <a:pos x="wd2" y="hd2"/>
              </a:cxn>
            </a:cxnLst>
            <a:rect l="0" t="0" r="r" b="b"/>
            <a:pathLst>
              <a:path w="21484" h="20158" extrusionOk="0">
                <a:moveTo>
                  <a:pt x="42" y="0"/>
                </a:moveTo>
                <a:cubicBezTo>
                  <a:pt x="-116" y="3977"/>
                  <a:pt x="174" y="8013"/>
                  <a:pt x="863" y="11320"/>
                </a:cubicBezTo>
                <a:cubicBezTo>
                  <a:pt x="2908" y="21139"/>
                  <a:pt x="7028" y="21600"/>
                  <a:pt x="10680" y="18354"/>
                </a:cubicBezTo>
                <a:cubicBezTo>
                  <a:pt x="12615" y="16634"/>
                  <a:pt x="14492" y="14137"/>
                  <a:pt x="16484" y="13315"/>
                </a:cubicBezTo>
                <a:cubicBezTo>
                  <a:pt x="18194" y="12608"/>
                  <a:pt x="19952" y="13177"/>
                  <a:pt x="21484" y="15769"/>
                </a:cubicBezTo>
              </a:path>
            </a:pathLst>
          </a:custGeom>
          <a:ln w="25400">
            <a:solidFill>
              <a:srgbClr val="FF2600"/>
            </a:solidFill>
            <a:headEnd type="triangle"/>
          </a:ln>
        </p:spPr>
        <p:txBody>
          <a:bodyPr lIns="34289" rIns="34289"/>
          <a:lstStyle/>
          <a:p>
            <a:pPr>
              <a:defRPr>
                <a:latin typeface="+mn-lt"/>
                <a:ea typeface="+mn-ea"/>
                <a:cs typeface="+mn-cs"/>
                <a:sym typeface="Calibri"/>
              </a:defRPr>
            </a:pPr>
            <a:endParaRPr sz="1350"/>
          </a:p>
        </p:txBody>
      </p:sp>
      <p:sp>
        <p:nvSpPr>
          <p:cNvPr id="288" name="prior dependence"/>
          <p:cNvSpPr txBox="1"/>
          <p:nvPr/>
        </p:nvSpPr>
        <p:spPr>
          <a:xfrm>
            <a:off x="7482763" y="2996313"/>
            <a:ext cx="1040667"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lvl1pPr>
              <a:defRPr sz="1200" b="1" i="1">
                <a:latin typeface="Helvetica Neue"/>
                <a:ea typeface="Helvetica Neue"/>
                <a:cs typeface="Helvetica Neue"/>
                <a:sym typeface="Helvetica Neue"/>
              </a:defRPr>
            </a:lvl1pPr>
          </a:lstStyle>
          <a:p>
            <a:r>
              <a:rPr sz="900"/>
              <a:t>prior dependence</a:t>
            </a:r>
          </a:p>
        </p:txBody>
      </p:sp>
      <p:pic>
        <p:nvPicPr>
          <p:cNvPr id="289" name="Image" descr="Image"/>
          <p:cNvPicPr>
            <a:picLocks noChangeAspect="1"/>
          </p:cNvPicPr>
          <p:nvPr/>
        </p:nvPicPr>
        <p:blipFill>
          <a:blip r:embed="rId2"/>
          <a:stretch>
            <a:fillRect/>
          </a:stretch>
        </p:blipFill>
        <p:spPr>
          <a:xfrm>
            <a:off x="5462513" y="3009456"/>
            <a:ext cx="1949775" cy="273158"/>
          </a:xfrm>
          <a:prstGeom prst="rect">
            <a:avLst/>
          </a:prstGeom>
          <a:ln w="12700">
            <a:miter lim="400000"/>
          </a:ln>
        </p:spPr>
      </p:pic>
      <p:pic>
        <p:nvPicPr>
          <p:cNvPr id="290" name="Image" descr="Image"/>
          <p:cNvPicPr>
            <a:picLocks noChangeAspect="1"/>
          </p:cNvPicPr>
          <p:nvPr/>
        </p:nvPicPr>
        <p:blipFill>
          <a:blip r:embed="rId3"/>
          <a:stretch>
            <a:fillRect/>
          </a:stretch>
        </p:blipFill>
        <p:spPr>
          <a:xfrm>
            <a:off x="7663593" y="2055643"/>
            <a:ext cx="208140" cy="208141"/>
          </a:xfrm>
          <a:prstGeom prst="rect">
            <a:avLst/>
          </a:prstGeom>
          <a:ln w="12700">
            <a:miter lim="400000"/>
          </a:ln>
        </p:spPr>
      </p:pic>
      <p:pic>
        <p:nvPicPr>
          <p:cNvPr id="291" name="Image" descr="Image"/>
          <p:cNvPicPr>
            <a:picLocks noChangeAspect="1"/>
          </p:cNvPicPr>
          <p:nvPr/>
        </p:nvPicPr>
        <p:blipFill>
          <a:blip r:embed="rId4"/>
          <a:stretch>
            <a:fillRect/>
          </a:stretch>
        </p:blipFill>
        <p:spPr>
          <a:xfrm>
            <a:off x="2219617" y="2369807"/>
            <a:ext cx="4796519" cy="576577"/>
          </a:xfrm>
          <a:prstGeom prst="rect">
            <a:avLst/>
          </a:prstGeom>
          <a:ln w="12700">
            <a:miter lim="400000"/>
          </a:ln>
        </p:spPr>
      </p:pic>
      <p:sp>
        <p:nvSpPr>
          <p:cNvPr id="292" name="Line"/>
          <p:cNvSpPr/>
          <p:nvPr/>
        </p:nvSpPr>
        <p:spPr>
          <a:xfrm>
            <a:off x="2896301" y="2757038"/>
            <a:ext cx="775495" cy="482708"/>
          </a:xfrm>
          <a:custGeom>
            <a:avLst/>
            <a:gdLst/>
            <a:ahLst/>
            <a:cxnLst>
              <a:cxn ang="0">
                <a:pos x="wd2" y="hd2"/>
              </a:cxn>
              <a:cxn ang="5400000">
                <a:pos x="wd2" y="hd2"/>
              </a:cxn>
              <a:cxn ang="10800000">
                <a:pos x="wd2" y="hd2"/>
              </a:cxn>
              <a:cxn ang="16200000">
                <a:pos x="wd2" y="hd2"/>
              </a:cxn>
            </a:cxnLst>
            <a:rect l="0" t="0" r="r" b="b"/>
            <a:pathLst>
              <a:path w="21484" h="20158" extrusionOk="0">
                <a:moveTo>
                  <a:pt x="21442" y="0"/>
                </a:moveTo>
                <a:cubicBezTo>
                  <a:pt x="21600" y="3977"/>
                  <a:pt x="21310" y="8013"/>
                  <a:pt x="20621" y="11320"/>
                </a:cubicBezTo>
                <a:cubicBezTo>
                  <a:pt x="18576" y="21139"/>
                  <a:pt x="14456" y="21600"/>
                  <a:pt x="10804" y="18354"/>
                </a:cubicBezTo>
                <a:cubicBezTo>
                  <a:pt x="8869" y="16634"/>
                  <a:pt x="6992" y="14137"/>
                  <a:pt x="5000" y="13315"/>
                </a:cubicBezTo>
                <a:cubicBezTo>
                  <a:pt x="3290" y="12608"/>
                  <a:pt x="1532" y="13177"/>
                  <a:pt x="0" y="15769"/>
                </a:cubicBezTo>
              </a:path>
            </a:pathLst>
          </a:custGeom>
          <a:ln w="25400">
            <a:solidFill>
              <a:srgbClr val="FF2600"/>
            </a:solidFill>
            <a:headEnd type="triangle"/>
          </a:ln>
        </p:spPr>
        <p:txBody>
          <a:bodyPr lIns="34289" rIns="34289"/>
          <a:lstStyle/>
          <a:p>
            <a:pPr>
              <a:defRPr>
                <a:latin typeface="+mn-lt"/>
                <a:ea typeface="+mn-ea"/>
                <a:cs typeface="+mn-cs"/>
                <a:sym typeface="Calibri"/>
              </a:defRPr>
            </a:pPr>
            <a:endParaRPr sz="1350"/>
          </a:p>
        </p:txBody>
      </p:sp>
      <p:sp>
        <p:nvSpPr>
          <p:cNvPr id="293" name="Depends on log-concavity and smoothness parameters"/>
          <p:cNvSpPr txBox="1"/>
          <p:nvPr/>
        </p:nvSpPr>
        <p:spPr>
          <a:xfrm>
            <a:off x="1167688" y="2970527"/>
            <a:ext cx="2253287"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lvl1pPr>
              <a:defRPr sz="1200" b="1" i="1">
                <a:latin typeface="Helvetica Neue"/>
                <a:ea typeface="Helvetica Neue"/>
                <a:cs typeface="Helvetica Neue"/>
                <a:sym typeface="Helvetica Neue"/>
              </a:defRPr>
            </a:lvl1pPr>
          </a:lstStyle>
          <a:p>
            <a:r>
              <a:rPr sz="900"/>
              <a:t>Depends on log-concavity and smoothness parameters</a:t>
            </a:r>
          </a:p>
        </p:txBody>
      </p:sp>
      <p:pic>
        <p:nvPicPr>
          <p:cNvPr id="294" name="Image" descr="Image"/>
          <p:cNvPicPr>
            <a:picLocks noChangeAspect="1"/>
          </p:cNvPicPr>
          <p:nvPr/>
        </p:nvPicPr>
        <p:blipFill>
          <a:blip r:embed="rId5"/>
          <a:stretch>
            <a:fillRect/>
          </a:stretch>
        </p:blipFill>
        <p:spPr>
          <a:xfrm>
            <a:off x="4571568" y="3677019"/>
            <a:ext cx="3853209" cy="434165"/>
          </a:xfrm>
          <a:prstGeom prst="rect">
            <a:avLst/>
          </a:prstGeom>
          <a:ln w="12700">
            <a:miter lim="400000"/>
          </a:ln>
        </p:spPr>
      </p:pic>
      <p:pic>
        <p:nvPicPr>
          <p:cNvPr id="295" name="Image" descr="Image"/>
          <p:cNvPicPr>
            <a:picLocks noChangeAspect="1"/>
          </p:cNvPicPr>
          <p:nvPr/>
        </p:nvPicPr>
        <p:blipFill>
          <a:blip r:embed="rId6"/>
          <a:stretch>
            <a:fillRect/>
          </a:stretch>
        </p:blipFill>
        <p:spPr>
          <a:xfrm>
            <a:off x="1862732" y="4213957"/>
            <a:ext cx="3826074" cy="434165"/>
          </a:xfrm>
          <a:prstGeom prst="rect">
            <a:avLst/>
          </a:prstGeom>
          <a:ln w="12700">
            <a:miter lim="400000"/>
          </a:ln>
        </p:spPr>
      </p:pic>
      <p:sp>
        <p:nvSpPr>
          <p:cNvPr id="296" name="Rectangle 4"/>
          <p:cNvSpPr txBox="1"/>
          <p:nvPr/>
        </p:nvSpPr>
        <p:spPr>
          <a:xfrm>
            <a:off x="288031" y="658458"/>
            <a:ext cx="8264948" cy="7963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p>
            <a:r>
              <a:rPr sz="1350"/>
              <a:t>We assume that:</a:t>
            </a:r>
          </a:p>
          <a:p>
            <a:pPr>
              <a:defRPr sz="700"/>
            </a:pPr>
            <a:endParaRPr sz="525"/>
          </a:p>
          <a:p>
            <a:pPr>
              <a:defRPr sz="1600"/>
            </a:pPr>
            <a:r>
              <a:rPr sz="1200"/>
              <a:t>1. The </a:t>
            </a:r>
            <a:r>
              <a:rPr sz="1200" i="1">
                <a:latin typeface="Helvetica Neue Medium"/>
                <a:ea typeface="Helvetica Neue Medium"/>
                <a:cs typeface="Helvetica Neue Medium"/>
                <a:sym typeface="Helvetica Neue Medium"/>
              </a:rPr>
              <a:t>likelihood family</a:t>
            </a:r>
            <a:r>
              <a:rPr sz="1200"/>
              <a:t> of the mean of each arm is </a:t>
            </a:r>
            <a:r>
              <a:rPr sz="1200" i="1">
                <a:latin typeface="Helvetica Neue Medium"/>
                <a:ea typeface="Helvetica Neue Medium"/>
                <a:cs typeface="Helvetica Neue Medium"/>
                <a:sym typeface="Helvetica Neue Medium"/>
              </a:rPr>
              <a:t>strongly log-concave</a:t>
            </a:r>
            <a:r>
              <a:rPr sz="1200"/>
              <a:t> and </a:t>
            </a:r>
            <a:r>
              <a:rPr sz="1200" i="1">
                <a:latin typeface="Helvetica Neue Medium"/>
                <a:ea typeface="Helvetica Neue Medium"/>
                <a:cs typeface="Helvetica Neue Medium"/>
                <a:sym typeface="Helvetica Neue Medium"/>
              </a:rPr>
              <a:t>sufficiently smooth</a:t>
            </a:r>
            <a:r>
              <a:rPr sz="1200"/>
              <a:t>: </a:t>
            </a:r>
          </a:p>
          <a:p>
            <a:pPr>
              <a:defRPr sz="2000"/>
            </a:pPr>
            <a:endParaRPr sz="1500"/>
          </a:p>
        </p:txBody>
      </p:sp>
      <p:sp>
        <p:nvSpPr>
          <p:cNvPr id="297" name="The prior over the mean of each arm is log-concave and sufficiently smooth:"/>
          <p:cNvSpPr txBox="1"/>
          <p:nvPr/>
        </p:nvSpPr>
        <p:spPr>
          <a:xfrm>
            <a:off x="-92505" y="1293706"/>
            <a:ext cx="6407265"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rIns="34289">
            <a:spAutoFit/>
          </a:bodyPr>
          <a:lstStyle/>
          <a:p>
            <a:pPr marL="581526" lvl="1" indent="-200526">
              <a:buSzPct val="100000"/>
              <a:buAutoNum type="arabicPeriod" startAt="2"/>
              <a:defRPr sz="1600"/>
            </a:pPr>
            <a:r>
              <a:rPr sz="1200"/>
              <a:t>The </a:t>
            </a:r>
            <a:r>
              <a:rPr sz="1200" i="1">
                <a:latin typeface="Helvetica Neue Medium"/>
                <a:ea typeface="Helvetica Neue Medium"/>
                <a:cs typeface="Helvetica Neue Medium"/>
                <a:sym typeface="Helvetica Neue Medium"/>
              </a:rPr>
              <a:t>prior</a:t>
            </a:r>
            <a:r>
              <a:rPr sz="1200"/>
              <a:t> over the mean of each arm is </a:t>
            </a:r>
            <a:r>
              <a:rPr sz="1200" i="1">
                <a:latin typeface="Helvetica Neue Medium"/>
                <a:ea typeface="Helvetica Neue Medium"/>
                <a:cs typeface="Helvetica Neue Medium"/>
                <a:sym typeface="Helvetica Neue Medium"/>
              </a:rPr>
              <a:t>log-concave</a:t>
            </a:r>
            <a:r>
              <a:rPr sz="1200"/>
              <a:t> and </a:t>
            </a:r>
            <a:r>
              <a:rPr sz="1200" i="1">
                <a:latin typeface="Helvetica Neue Medium"/>
                <a:ea typeface="Helvetica Neue Medium"/>
                <a:cs typeface="Helvetica Neue Medium"/>
                <a:sym typeface="Helvetica Neue Medium"/>
              </a:rPr>
              <a:t>sufficiently smooth</a:t>
            </a:r>
            <a:r>
              <a:rPr sz="1200"/>
              <a:t>:</a:t>
            </a:r>
          </a:p>
        </p:txBody>
      </p:sp>
      <p:pic>
        <p:nvPicPr>
          <p:cNvPr id="298" name="Image" descr="Image"/>
          <p:cNvPicPr>
            <a:picLocks noChangeAspect="1"/>
          </p:cNvPicPr>
          <p:nvPr/>
        </p:nvPicPr>
        <p:blipFill>
          <a:blip r:embed="rId7"/>
          <a:stretch>
            <a:fillRect/>
          </a:stretch>
        </p:blipFill>
        <p:spPr>
          <a:xfrm>
            <a:off x="7458056" y="980073"/>
            <a:ext cx="827355" cy="208140"/>
          </a:xfrm>
          <a:prstGeom prst="rect">
            <a:avLst/>
          </a:prstGeom>
          <a:ln w="12700">
            <a:miter lim="400000"/>
          </a:ln>
        </p:spPr>
      </p:pic>
      <p:pic>
        <p:nvPicPr>
          <p:cNvPr id="299" name="Image" descr="Image"/>
          <p:cNvPicPr>
            <a:picLocks noChangeAspect="1"/>
          </p:cNvPicPr>
          <p:nvPr/>
        </p:nvPicPr>
        <p:blipFill>
          <a:blip r:embed="rId8"/>
          <a:stretch>
            <a:fillRect/>
          </a:stretch>
        </p:blipFill>
        <p:spPr>
          <a:xfrm>
            <a:off x="6314760" y="1328661"/>
            <a:ext cx="594923" cy="226638"/>
          </a:xfrm>
          <a:prstGeom prst="rect">
            <a:avLst/>
          </a:prstGeom>
          <a:ln w="12700">
            <a:miter lim="400000"/>
          </a:ln>
        </p:spPr>
      </p:pic>
    </p:spTree>
    <p:extLst>
      <p:ext uri="{BB962C8B-B14F-4D97-AF65-F5344CB8AC3E}">
        <p14:creationId xmlns:p14="http://schemas.microsoft.com/office/powerpoint/2010/main" val="39964864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Rounded Rectangle"/>
          <p:cNvSpPr/>
          <p:nvPr/>
        </p:nvSpPr>
        <p:spPr>
          <a:xfrm>
            <a:off x="467255" y="737635"/>
            <a:ext cx="8255423" cy="682733"/>
          </a:xfrm>
          <a:prstGeom prst="roundRect">
            <a:avLst>
              <a:gd name="adj" fmla="val 16229"/>
            </a:avLst>
          </a:prstGeom>
          <a:solidFill>
            <a:srgbClr val="FFEEE7"/>
          </a:solidFill>
          <a:ln w="12700">
            <a:solidFill>
              <a:srgbClr val="EB4225"/>
            </a:solidFill>
          </a:ln>
        </p:spPr>
        <p:txBody>
          <a:bodyPr lIns="34289" rIns="34289" anchor="ctr"/>
          <a:lstStyle/>
          <a:p>
            <a:pPr>
              <a:defRPr sz="1200"/>
            </a:pPr>
            <a:endParaRPr sz="900"/>
          </a:p>
        </p:txBody>
      </p:sp>
      <p:sp>
        <p:nvSpPr>
          <p:cNvPr id="314" name="Rectangle 4"/>
          <p:cNvSpPr txBox="1"/>
          <p:nvPr/>
        </p:nvSpPr>
        <p:spPr>
          <a:xfrm>
            <a:off x="561762" y="800862"/>
            <a:ext cx="8066410"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lvl1pPr algn="ctr"/>
          </a:lstStyle>
          <a:p>
            <a:r>
              <a:rPr sz="1350"/>
              <a:t>Even though we understand how the posterior concentrates around the true mean, sampling from the posterior is not straightforwards</a:t>
            </a:r>
          </a:p>
        </p:txBody>
      </p:sp>
      <p:sp>
        <p:nvSpPr>
          <p:cNvPr id="315" name="Title 1"/>
          <p:cNvSpPr txBox="1"/>
          <p:nvPr/>
        </p:nvSpPr>
        <p:spPr>
          <a:xfrm>
            <a:off x="238125" y="48840"/>
            <a:ext cx="8919575" cy="7456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718" tIns="25718" rIns="25718" bIns="25718" anchor="ctr">
            <a:normAutofit/>
          </a:bodyPr>
          <a:lstStyle>
            <a:lvl1pPr defTabSz="914400">
              <a:lnSpc>
                <a:spcPct val="90000"/>
              </a:lnSpc>
              <a:defRPr sz="3000">
                <a:solidFill>
                  <a:srgbClr val="4472C4"/>
                </a:solidFill>
              </a:defRPr>
            </a:lvl1pPr>
          </a:lstStyle>
          <a:p>
            <a:r>
              <a:rPr sz="2700" dirty="0">
                <a:latin typeface="Arial" panose="020B0604020202020204" pitchFamily="34" charset="0"/>
                <a:cs typeface="Arial" panose="020B0604020202020204" pitchFamily="34" charset="0"/>
              </a:rPr>
              <a:t>Stochastic Gradient Langevin MCMC</a:t>
            </a:r>
          </a:p>
        </p:txBody>
      </p:sp>
      <p:grpSp>
        <p:nvGrpSpPr>
          <p:cNvPr id="322" name="Group"/>
          <p:cNvGrpSpPr/>
          <p:nvPr/>
        </p:nvGrpSpPr>
        <p:grpSpPr>
          <a:xfrm>
            <a:off x="2987751" y="1553457"/>
            <a:ext cx="6358380" cy="3406883"/>
            <a:chOff x="106762" y="0"/>
            <a:chExt cx="8105660" cy="4542509"/>
          </a:xfrm>
        </p:grpSpPr>
        <p:sp>
          <p:nvSpPr>
            <p:cNvPr id="316" name="Rounded Rectangle"/>
            <p:cNvSpPr/>
            <p:nvPr/>
          </p:nvSpPr>
          <p:spPr>
            <a:xfrm>
              <a:off x="106762" y="0"/>
              <a:ext cx="7710352" cy="4542509"/>
            </a:xfrm>
            <a:prstGeom prst="roundRect">
              <a:avLst>
                <a:gd name="adj" fmla="val 3336"/>
              </a:avLst>
            </a:prstGeom>
            <a:solidFill>
              <a:srgbClr val="DBEEF5"/>
            </a:solidFill>
            <a:ln w="12700" cap="flat">
              <a:solidFill>
                <a:srgbClr val="5080BD"/>
              </a:solidFill>
              <a:prstDash val="solid"/>
              <a:round/>
            </a:ln>
            <a:effectLst/>
          </p:spPr>
          <p:txBody>
            <a:bodyPr wrap="square" lIns="34289" tIns="34289" rIns="34289" bIns="34289" numCol="1" anchor="ctr">
              <a:noAutofit/>
            </a:bodyPr>
            <a:lstStyle/>
            <a:p>
              <a:pPr>
                <a:defRPr sz="1200"/>
              </a:pPr>
              <a:endParaRPr sz="900"/>
            </a:p>
          </p:txBody>
        </p:sp>
        <p:sp>
          <p:nvSpPr>
            <p:cNvPr id="317" name="At a round t, and given n samples Xa,1,…,X a,n from arm a, and the previous sample from the arm              :…"/>
            <p:cNvSpPr txBox="1"/>
            <p:nvPr/>
          </p:nvSpPr>
          <p:spPr>
            <a:xfrm>
              <a:off x="181071" y="230739"/>
              <a:ext cx="8031351" cy="41857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p>
              <a:r>
                <a:rPr sz="1350" dirty="0"/>
                <a:t>At a round </a:t>
              </a:r>
              <a:r>
                <a:rPr sz="1500" i="1" dirty="0">
                  <a:latin typeface="Times New Roman" panose="02020603050405020304" pitchFamily="18" charset="0"/>
                  <a:ea typeface="Helvetica Neue Medium"/>
                  <a:cs typeface="Times New Roman" panose="02020603050405020304" pitchFamily="18" charset="0"/>
                  <a:sym typeface="Helvetica Neue Medium"/>
                </a:rPr>
                <a:t>t</a:t>
              </a:r>
              <a:r>
                <a:rPr sz="1350" dirty="0"/>
                <a:t>, and given </a:t>
              </a:r>
              <a:r>
                <a:rPr sz="1500" i="1" dirty="0">
                  <a:latin typeface="Times New Roman" panose="02020603050405020304" pitchFamily="18" charset="0"/>
                  <a:ea typeface="Helvetica Neue Medium"/>
                  <a:cs typeface="Times New Roman" panose="02020603050405020304" pitchFamily="18" charset="0"/>
                  <a:sym typeface="Helvetica Neue Medium"/>
                </a:rPr>
                <a:t>n</a:t>
              </a:r>
              <a:r>
                <a:rPr sz="1350" dirty="0"/>
                <a:t> samples </a:t>
              </a:r>
              <a:r>
                <a:rPr sz="1350" i="1" dirty="0">
                  <a:latin typeface="Helvetica Neue Medium"/>
                  <a:ea typeface="Helvetica Neue Medium"/>
                  <a:cs typeface="Helvetica Neue Medium"/>
                  <a:sym typeface="Helvetica Neue Medium"/>
                </a:rPr>
                <a:t>X</a:t>
              </a:r>
              <a:r>
                <a:rPr sz="1350" i="1" baseline="-5999" dirty="0">
                  <a:latin typeface="Helvetica Neue Medium"/>
                  <a:ea typeface="Helvetica Neue Medium"/>
                  <a:cs typeface="Helvetica Neue Medium"/>
                  <a:sym typeface="Helvetica Neue Medium"/>
                </a:rPr>
                <a:t>a,1</a:t>
              </a:r>
              <a:r>
                <a:rPr sz="1350" i="1" dirty="0">
                  <a:latin typeface="Helvetica Neue Medium"/>
                  <a:ea typeface="Helvetica Neue Medium"/>
                  <a:cs typeface="Helvetica Neue Medium"/>
                  <a:sym typeface="Helvetica Neue Medium"/>
                </a:rPr>
                <a:t>,…,X </a:t>
              </a:r>
              <a:r>
                <a:rPr sz="1350" i="1" baseline="-5999" dirty="0" err="1">
                  <a:latin typeface="Helvetica Neue Medium"/>
                  <a:ea typeface="Helvetica Neue Medium"/>
                  <a:cs typeface="Helvetica Neue Medium"/>
                  <a:sym typeface="Helvetica Neue Medium"/>
                </a:rPr>
                <a:t>a,n</a:t>
              </a:r>
              <a:r>
                <a:rPr sz="1350" dirty="0"/>
                <a:t> from arm </a:t>
              </a:r>
              <a:r>
                <a:rPr sz="1350" i="1" dirty="0">
                  <a:latin typeface="Helvetica Neue Medium"/>
                  <a:ea typeface="Helvetica Neue Medium"/>
                  <a:cs typeface="Helvetica Neue Medium"/>
                  <a:sym typeface="Helvetica Neue Medium"/>
                </a:rPr>
                <a:t>a, </a:t>
              </a:r>
              <a:r>
                <a:rPr sz="1350" dirty="0"/>
                <a:t>and the previous sample from the arm</a:t>
              </a:r>
              <a:r>
                <a:rPr sz="1350" i="1" dirty="0">
                  <a:latin typeface="Helvetica Neue Medium"/>
                  <a:ea typeface="Helvetica Neue Medium"/>
                  <a:cs typeface="Helvetica Neue Medium"/>
                  <a:sym typeface="Helvetica Neue Medium"/>
                </a:rPr>
                <a:t>              :  </a:t>
              </a:r>
            </a:p>
            <a:p>
              <a:endParaRPr sz="1350" i="1" dirty="0">
                <a:latin typeface="Helvetica Neue Medium"/>
                <a:ea typeface="Helvetica Neue Medium"/>
                <a:cs typeface="Helvetica Neue Medium"/>
                <a:sym typeface="Helvetica Neue Medium"/>
              </a:endParaRPr>
            </a:p>
            <a:p>
              <a:pPr marL="421105" lvl="1" indent="-135355">
                <a:buSzPct val="100000"/>
                <a:buChar char="•"/>
              </a:pPr>
              <a:r>
                <a:rPr sz="1350" dirty="0"/>
                <a:t>Set </a:t>
              </a:r>
            </a:p>
            <a:p>
              <a:pPr>
                <a:defRPr sz="1000"/>
              </a:pPr>
              <a:endParaRPr sz="750" i="1" dirty="0">
                <a:latin typeface="Helvetica Neue Medium"/>
                <a:ea typeface="Helvetica Neue Medium"/>
                <a:cs typeface="Helvetica Neue Medium"/>
                <a:sym typeface="Helvetica Neue Medium"/>
              </a:endParaRPr>
            </a:p>
            <a:p>
              <a:pPr marL="421105" lvl="1" indent="-135355">
                <a:buSzPct val="100000"/>
                <a:buChar char="•"/>
              </a:pPr>
              <a:r>
                <a:rPr sz="1350" dirty="0"/>
                <a:t>For </a:t>
              </a:r>
              <a:r>
                <a:rPr sz="1500" i="1" dirty="0">
                  <a:latin typeface="Times New Roman" panose="02020603050405020304" pitchFamily="18" charset="0"/>
                  <a:ea typeface="Helvetica Neue Medium"/>
                  <a:cs typeface="Times New Roman" panose="02020603050405020304" pitchFamily="18" charset="0"/>
                  <a:sym typeface="Helvetica Neue Medium"/>
                </a:rPr>
                <a:t>N</a:t>
              </a:r>
              <a:r>
                <a:rPr sz="1500" i="1" baseline="-5999" dirty="0">
                  <a:latin typeface="Times New Roman" panose="02020603050405020304" pitchFamily="18" charset="0"/>
                  <a:ea typeface="Helvetica Neue Medium"/>
                  <a:cs typeface="Times New Roman" panose="02020603050405020304" pitchFamily="18" charset="0"/>
                  <a:sym typeface="Helvetica Neue Medium"/>
                </a:rPr>
                <a:t>a</a:t>
              </a:r>
              <a:r>
                <a:rPr sz="1350" dirty="0"/>
                <a:t> rounds:</a:t>
              </a:r>
            </a:p>
            <a:p>
              <a:pPr marL="421105" lvl="1" indent="-135355">
                <a:buSzPct val="100000"/>
                <a:buChar char="•"/>
                <a:defRPr sz="1000"/>
              </a:pPr>
              <a:endParaRPr sz="750" dirty="0"/>
            </a:p>
            <a:p>
              <a:pPr marL="706855" lvl="2" indent="-135355">
                <a:buSzPct val="100000"/>
                <a:buChar char="•"/>
              </a:pPr>
              <a:r>
                <a:rPr sz="1350" dirty="0"/>
                <a:t>Sample without replacement a batch of size </a:t>
              </a:r>
              <a:r>
                <a:rPr sz="1500" i="1" dirty="0">
                  <a:latin typeface="Times New Roman" panose="02020603050405020304" pitchFamily="18" charset="0"/>
                  <a:ea typeface="Helvetica Neue Medium"/>
                  <a:cs typeface="Times New Roman" panose="02020603050405020304" pitchFamily="18" charset="0"/>
                  <a:sym typeface="Helvetica Neue Medium"/>
                </a:rPr>
                <a:t>K</a:t>
              </a:r>
              <a:r>
                <a:rPr sz="1500" i="1" baseline="-5999" dirty="0">
                  <a:latin typeface="Times New Roman" panose="02020603050405020304" pitchFamily="18" charset="0"/>
                  <a:ea typeface="Helvetica Neue Medium"/>
                  <a:cs typeface="Times New Roman" panose="02020603050405020304" pitchFamily="18" charset="0"/>
                  <a:sym typeface="Helvetica Neue Medium"/>
                </a:rPr>
                <a:t>a</a:t>
              </a:r>
              <a:r>
                <a:rPr sz="1350" dirty="0"/>
                <a:t> of the data.</a:t>
              </a:r>
            </a:p>
            <a:p>
              <a:pPr>
                <a:defRPr sz="1000"/>
              </a:pPr>
              <a:endParaRPr sz="750" dirty="0"/>
            </a:p>
            <a:p>
              <a:pPr marL="706855" lvl="2" indent="-135355">
                <a:buSzPct val="100000"/>
                <a:buChar char="•"/>
              </a:pPr>
              <a:r>
                <a:rPr sz="1350" dirty="0"/>
                <a:t>Compute the stochastic gradient:</a:t>
              </a:r>
            </a:p>
            <a:p>
              <a:endParaRPr sz="1350" dirty="0"/>
            </a:p>
            <a:p>
              <a:endParaRPr sz="1350" dirty="0"/>
            </a:p>
            <a:p>
              <a:pPr>
                <a:defRPr sz="1000"/>
              </a:pPr>
              <a:endParaRPr sz="750" dirty="0"/>
            </a:p>
            <a:p>
              <a:pPr>
                <a:defRPr sz="1000"/>
              </a:pPr>
              <a:endParaRPr sz="750" dirty="0"/>
            </a:p>
            <a:p>
              <a:pPr>
                <a:defRPr sz="1000"/>
              </a:pPr>
              <a:endParaRPr sz="750" dirty="0"/>
            </a:p>
            <a:p>
              <a:pPr marL="706855" lvl="2" indent="-135355">
                <a:buSzPct val="100000"/>
                <a:buChar char="•"/>
              </a:pPr>
              <a:r>
                <a:rPr sz="1350" dirty="0"/>
                <a:t>Update with step-size </a:t>
              </a:r>
              <a:r>
                <a:rPr sz="1500" i="1" dirty="0" err="1">
                  <a:latin typeface="Times New Roman" panose="02020603050405020304" pitchFamily="18" charset="0"/>
                  <a:ea typeface="Helvetica Neue Medium"/>
                  <a:cs typeface="Times New Roman" panose="02020603050405020304" pitchFamily="18" charset="0"/>
                  <a:sym typeface="Helvetica Neue Medium"/>
                </a:rPr>
                <a:t>h</a:t>
              </a:r>
              <a:r>
                <a:rPr sz="1500" i="1" baseline="-5999" dirty="0" err="1">
                  <a:latin typeface="Times New Roman" panose="02020603050405020304" pitchFamily="18" charset="0"/>
                  <a:ea typeface="Helvetica Neue Medium"/>
                  <a:cs typeface="Times New Roman" panose="02020603050405020304" pitchFamily="18" charset="0"/>
                  <a:sym typeface="Helvetica Neue Medium"/>
                </a:rPr>
                <a:t>a,n</a:t>
              </a:r>
              <a:r>
                <a:rPr sz="1350" dirty="0"/>
                <a:t>:</a:t>
              </a:r>
            </a:p>
            <a:p>
              <a:endParaRPr sz="1350" i="1" dirty="0">
                <a:latin typeface="Helvetica Neue Medium"/>
                <a:ea typeface="Helvetica Neue Medium"/>
                <a:cs typeface="Helvetica Neue Medium"/>
                <a:sym typeface="Helvetica Neue Medium"/>
              </a:endParaRPr>
            </a:p>
          </p:txBody>
        </p:sp>
        <p:pic>
          <p:nvPicPr>
            <p:cNvPr id="318" name="Image" descr="Image"/>
            <p:cNvPicPr>
              <a:picLocks noChangeAspect="1"/>
            </p:cNvPicPr>
            <p:nvPr/>
          </p:nvPicPr>
          <p:blipFill>
            <a:blip r:embed="rId2"/>
            <a:stretch>
              <a:fillRect/>
            </a:stretch>
          </p:blipFill>
          <p:spPr>
            <a:xfrm>
              <a:off x="3597040" y="621665"/>
              <a:ext cx="729793" cy="256204"/>
            </a:xfrm>
            <a:prstGeom prst="rect">
              <a:avLst/>
            </a:prstGeom>
            <a:ln w="12700" cap="flat">
              <a:noFill/>
              <a:miter lim="400000"/>
            </a:ln>
            <a:effectLst/>
          </p:spPr>
        </p:pic>
        <p:pic>
          <p:nvPicPr>
            <p:cNvPr id="319" name="Image" descr="Image"/>
            <p:cNvPicPr>
              <a:picLocks noChangeAspect="1"/>
            </p:cNvPicPr>
            <p:nvPr/>
          </p:nvPicPr>
          <p:blipFill>
            <a:blip r:embed="rId3"/>
            <a:stretch>
              <a:fillRect/>
            </a:stretch>
          </p:blipFill>
          <p:spPr>
            <a:xfrm>
              <a:off x="1286830" y="1170785"/>
              <a:ext cx="1517361" cy="247887"/>
            </a:xfrm>
            <a:prstGeom prst="rect">
              <a:avLst/>
            </a:prstGeom>
            <a:ln w="12700" cap="flat">
              <a:noFill/>
              <a:miter lim="400000"/>
            </a:ln>
            <a:effectLst/>
          </p:spPr>
        </p:pic>
        <p:pic>
          <p:nvPicPr>
            <p:cNvPr id="320" name="Image" descr="Image"/>
            <p:cNvPicPr>
              <a:picLocks noChangeAspect="1"/>
            </p:cNvPicPr>
            <p:nvPr/>
          </p:nvPicPr>
          <p:blipFill>
            <a:blip r:embed="rId4"/>
            <a:stretch>
              <a:fillRect/>
            </a:stretch>
          </p:blipFill>
          <p:spPr>
            <a:xfrm>
              <a:off x="2184152" y="4068633"/>
              <a:ext cx="4221577" cy="318064"/>
            </a:xfrm>
            <a:prstGeom prst="rect">
              <a:avLst/>
            </a:prstGeom>
            <a:ln w="12700" cap="flat">
              <a:noFill/>
              <a:miter lim="400000"/>
            </a:ln>
            <a:effectLst/>
          </p:spPr>
        </p:pic>
        <p:pic>
          <p:nvPicPr>
            <p:cNvPr id="321" name="Image" descr="Image"/>
            <p:cNvPicPr>
              <a:picLocks noChangeAspect="1"/>
            </p:cNvPicPr>
            <p:nvPr/>
          </p:nvPicPr>
          <p:blipFill>
            <a:blip r:embed="rId5"/>
            <a:stretch>
              <a:fillRect/>
            </a:stretch>
          </p:blipFill>
          <p:spPr>
            <a:xfrm>
              <a:off x="1211849" y="2824787"/>
              <a:ext cx="5500178" cy="686756"/>
            </a:xfrm>
            <a:prstGeom prst="rect">
              <a:avLst/>
            </a:prstGeom>
            <a:ln w="12700" cap="flat">
              <a:noFill/>
              <a:miter lim="400000"/>
            </a:ln>
            <a:effectLst/>
          </p:spPr>
        </p:pic>
      </p:grpSp>
      <p:sp>
        <p:nvSpPr>
          <p:cNvPr id="323" name="Idea: Use stochastic gradient Langevin MCMC to generate samples from approximations to the posterior and bound the approximation error.…"/>
          <p:cNvSpPr txBox="1"/>
          <p:nvPr/>
        </p:nvSpPr>
        <p:spPr>
          <a:xfrm>
            <a:off x="162811" y="1688234"/>
            <a:ext cx="2741171" cy="2839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p>
            <a:r>
              <a:rPr sz="1350" b="1" i="1" dirty="0">
                <a:latin typeface="Helvetica Neue"/>
                <a:ea typeface="Helvetica Neue"/>
                <a:cs typeface="Helvetica Neue"/>
                <a:sym typeface="Helvetica Neue"/>
              </a:rPr>
              <a:t>Idea: </a:t>
            </a:r>
            <a:r>
              <a:rPr sz="1350" dirty="0"/>
              <a:t>Use stochastic gradient Langevin MCMC to generate samples from approximations to the posterior and bound the approximation error.</a:t>
            </a:r>
          </a:p>
          <a:p>
            <a:pPr>
              <a:defRPr i="1">
                <a:latin typeface="Helvetica Neue Medium"/>
                <a:ea typeface="Helvetica Neue Medium"/>
                <a:cs typeface="Helvetica Neue Medium"/>
                <a:sym typeface="Helvetica Neue Medium"/>
              </a:defRPr>
            </a:pPr>
            <a:endParaRPr sz="1350" dirty="0"/>
          </a:p>
          <a:p>
            <a:pPr marL="135355" indent="-135355">
              <a:buSzPct val="100000"/>
              <a:buChar char="•"/>
            </a:pPr>
            <a:r>
              <a:rPr sz="1350" dirty="0"/>
              <a:t>Computationally efficient!</a:t>
            </a:r>
          </a:p>
          <a:p>
            <a:pPr marL="421105" lvl="1" indent="-135355">
              <a:buSzPct val="100000"/>
              <a:buChar char="•"/>
            </a:pPr>
            <a:r>
              <a:rPr sz="1500" i="1" dirty="0">
                <a:latin typeface="Times New Roman" panose="02020603050405020304" pitchFamily="18" charset="0"/>
                <a:ea typeface="Helvetica Neue Medium"/>
                <a:cs typeface="Times New Roman" panose="02020603050405020304" pitchFamily="18" charset="0"/>
                <a:sym typeface="Helvetica Neue Medium"/>
              </a:rPr>
              <a:t>N</a:t>
            </a:r>
            <a:r>
              <a:rPr sz="1500" i="1" baseline="-5999" dirty="0">
                <a:latin typeface="Times New Roman" panose="02020603050405020304" pitchFamily="18" charset="0"/>
                <a:ea typeface="Helvetica Neue Medium"/>
                <a:cs typeface="Times New Roman" panose="02020603050405020304" pitchFamily="18" charset="0"/>
                <a:sym typeface="Helvetica Neue Medium"/>
              </a:rPr>
              <a:t>a</a:t>
            </a:r>
            <a:r>
              <a:rPr sz="1350" i="1" dirty="0">
                <a:latin typeface="Helvetica Neue Medium"/>
                <a:ea typeface="Helvetica Neue Medium"/>
                <a:cs typeface="Helvetica Neue Medium"/>
                <a:sym typeface="Helvetica Neue Medium"/>
              </a:rPr>
              <a:t> </a:t>
            </a:r>
            <a:r>
              <a:rPr sz="1350" dirty="0"/>
              <a:t>and </a:t>
            </a:r>
            <a:r>
              <a:rPr sz="1500" i="1" dirty="0">
                <a:latin typeface="Times New Roman" panose="02020603050405020304" pitchFamily="18" charset="0"/>
                <a:ea typeface="Helvetica Neue Medium"/>
                <a:cs typeface="Times New Roman" panose="02020603050405020304" pitchFamily="18" charset="0"/>
                <a:sym typeface="Helvetica Neue Medium"/>
              </a:rPr>
              <a:t>K</a:t>
            </a:r>
            <a:r>
              <a:rPr sz="1500" i="1" baseline="-5999" dirty="0">
                <a:latin typeface="Times New Roman" panose="02020603050405020304" pitchFamily="18" charset="0"/>
                <a:ea typeface="Helvetica Neue Medium"/>
                <a:cs typeface="Times New Roman" panose="02020603050405020304" pitchFamily="18" charset="0"/>
                <a:sym typeface="Helvetica Neue Medium"/>
              </a:rPr>
              <a:t>a</a:t>
            </a:r>
            <a:r>
              <a:rPr sz="1350" dirty="0"/>
              <a:t> are constants depending only on smoothness and concavity parameters.</a:t>
            </a:r>
          </a:p>
          <a:p>
            <a:endParaRPr sz="1350" dirty="0"/>
          </a:p>
          <a:p>
            <a:pPr marL="421105" lvl="1" indent="-135355">
              <a:buSzPct val="100000"/>
              <a:buChar char="•"/>
              <a:defRPr i="1">
                <a:latin typeface="Helvetica Neue Medium"/>
                <a:ea typeface="Helvetica Neue Medium"/>
                <a:cs typeface="Helvetica Neue Medium"/>
                <a:sym typeface="Helvetica Neue Medium"/>
              </a:defRPr>
            </a:pPr>
            <a:r>
              <a:rPr sz="1500" dirty="0" err="1">
                <a:latin typeface="Times New Roman" panose="02020603050405020304" pitchFamily="18" charset="0"/>
                <a:cs typeface="Times New Roman" panose="02020603050405020304" pitchFamily="18" charset="0"/>
              </a:rPr>
              <a:t>h</a:t>
            </a:r>
            <a:r>
              <a:rPr sz="1500" baseline="-5999" dirty="0" err="1">
                <a:latin typeface="Times New Roman" panose="02020603050405020304" pitchFamily="18" charset="0"/>
                <a:cs typeface="Times New Roman" panose="02020603050405020304" pitchFamily="18" charset="0"/>
              </a:rPr>
              <a:t>a,n</a:t>
            </a:r>
            <a:r>
              <a:rPr sz="1350" dirty="0">
                <a:latin typeface="Helvetica Neue Light"/>
                <a:ea typeface="Helvetica Neue Light"/>
                <a:cs typeface="Helvetica Neue Light"/>
                <a:sym typeface="Helvetica Neue Light"/>
              </a:rPr>
              <a:t> is </a:t>
            </a:r>
            <a:r>
              <a:rPr sz="1500" dirty="0">
                <a:latin typeface="Times New Roman" panose="02020603050405020304" pitchFamily="18" charset="0"/>
                <a:ea typeface="Helvetica Neue Light"/>
                <a:cs typeface="Times New Roman" panose="02020603050405020304" pitchFamily="18" charset="0"/>
                <a:sym typeface="Helvetica Neue Light"/>
              </a:rPr>
              <a:t>O(1/n)</a:t>
            </a:r>
            <a:r>
              <a:rPr sz="1350" dirty="0">
                <a:latin typeface="Helvetica Neue Light"/>
                <a:ea typeface="Helvetica Neue Light"/>
                <a:cs typeface="Helvetica Neue Light"/>
                <a:sym typeface="Helvetica Neue Light"/>
              </a:rPr>
              <a:t>.</a:t>
            </a:r>
          </a:p>
        </p:txBody>
      </p:sp>
      <p:sp>
        <p:nvSpPr>
          <p:cNvPr id="324" name="Line"/>
          <p:cNvSpPr/>
          <p:nvPr/>
        </p:nvSpPr>
        <p:spPr>
          <a:xfrm>
            <a:off x="2483860" y="2959823"/>
            <a:ext cx="775496" cy="250544"/>
          </a:xfrm>
          <a:custGeom>
            <a:avLst/>
            <a:gdLst/>
            <a:ahLst/>
            <a:cxnLst>
              <a:cxn ang="0">
                <a:pos x="wd2" y="hd2"/>
              </a:cxn>
              <a:cxn ang="5400000">
                <a:pos x="wd2" y="hd2"/>
              </a:cxn>
              <a:cxn ang="10800000">
                <a:pos x="wd2" y="hd2"/>
              </a:cxn>
              <a:cxn ang="16200000">
                <a:pos x="wd2" y="hd2"/>
              </a:cxn>
            </a:cxnLst>
            <a:rect l="0" t="0" r="r" b="b"/>
            <a:pathLst>
              <a:path w="21484" h="20158" extrusionOk="0">
                <a:moveTo>
                  <a:pt x="21442" y="0"/>
                </a:moveTo>
                <a:cubicBezTo>
                  <a:pt x="21600" y="3977"/>
                  <a:pt x="21310" y="8013"/>
                  <a:pt x="20621" y="11320"/>
                </a:cubicBezTo>
                <a:cubicBezTo>
                  <a:pt x="18576" y="21139"/>
                  <a:pt x="14456" y="21600"/>
                  <a:pt x="10804" y="18354"/>
                </a:cubicBezTo>
                <a:cubicBezTo>
                  <a:pt x="8869" y="16634"/>
                  <a:pt x="6992" y="14137"/>
                  <a:pt x="5000" y="13315"/>
                </a:cubicBezTo>
                <a:cubicBezTo>
                  <a:pt x="3290" y="12608"/>
                  <a:pt x="1532" y="13177"/>
                  <a:pt x="0" y="15769"/>
                </a:cubicBezTo>
              </a:path>
            </a:pathLst>
          </a:custGeom>
          <a:ln w="25400">
            <a:solidFill>
              <a:srgbClr val="FF2600"/>
            </a:solidFill>
            <a:headEnd type="triangle"/>
          </a:ln>
        </p:spPr>
        <p:txBody>
          <a:bodyPr lIns="34289" rIns="34289"/>
          <a:lstStyle/>
          <a:p>
            <a:pPr>
              <a:defRPr>
                <a:latin typeface="+mn-lt"/>
                <a:ea typeface="+mn-ea"/>
                <a:cs typeface="+mn-cs"/>
                <a:sym typeface="Calibri"/>
              </a:defRPr>
            </a:pPr>
            <a:endParaRPr sz="1350"/>
          </a:p>
        </p:txBody>
      </p:sp>
      <p:sp>
        <p:nvSpPr>
          <p:cNvPr id="325" name="Line"/>
          <p:cNvSpPr/>
          <p:nvPr/>
        </p:nvSpPr>
        <p:spPr>
          <a:xfrm>
            <a:off x="2480751" y="3171202"/>
            <a:ext cx="973406" cy="345788"/>
          </a:xfrm>
          <a:custGeom>
            <a:avLst/>
            <a:gdLst/>
            <a:ahLst/>
            <a:cxnLst>
              <a:cxn ang="0">
                <a:pos x="wd2" y="hd2"/>
              </a:cxn>
              <a:cxn ang="5400000">
                <a:pos x="wd2" y="hd2"/>
              </a:cxn>
              <a:cxn ang="10800000">
                <a:pos x="wd2" y="hd2"/>
              </a:cxn>
              <a:cxn ang="16200000">
                <a:pos x="wd2" y="hd2"/>
              </a:cxn>
            </a:cxnLst>
            <a:rect l="0" t="0" r="r" b="b"/>
            <a:pathLst>
              <a:path w="21600" h="19924" extrusionOk="0">
                <a:moveTo>
                  <a:pt x="21600" y="0"/>
                </a:moveTo>
                <a:cubicBezTo>
                  <a:pt x="18812" y="1691"/>
                  <a:pt x="16176" y="4763"/>
                  <a:pt x="13834" y="9039"/>
                </a:cubicBezTo>
                <a:cubicBezTo>
                  <a:pt x="12567" y="11351"/>
                  <a:pt x="11393" y="14000"/>
                  <a:pt x="10073" y="16100"/>
                </a:cubicBezTo>
                <a:cubicBezTo>
                  <a:pt x="7700" y="19874"/>
                  <a:pt x="4778" y="21600"/>
                  <a:pt x="2490" y="17767"/>
                </a:cubicBezTo>
                <a:cubicBezTo>
                  <a:pt x="1665" y="16385"/>
                  <a:pt x="772" y="14543"/>
                  <a:pt x="0" y="15943"/>
                </a:cubicBezTo>
              </a:path>
            </a:pathLst>
          </a:custGeom>
          <a:ln w="25400">
            <a:solidFill>
              <a:srgbClr val="FF2600"/>
            </a:solidFill>
            <a:headEnd type="triangle"/>
          </a:ln>
        </p:spPr>
        <p:txBody>
          <a:bodyPr lIns="34289" rIns="34289"/>
          <a:lstStyle/>
          <a:p>
            <a:pPr>
              <a:defRPr>
                <a:latin typeface="+mn-lt"/>
                <a:ea typeface="+mn-ea"/>
                <a:cs typeface="+mn-cs"/>
                <a:sym typeface="Calibri"/>
              </a:defRPr>
            </a:pPr>
            <a:endParaRPr sz="1350"/>
          </a:p>
        </p:txBody>
      </p:sp>
      <p:sp>
        <p:nvSpPr>
          <p:cNvPr id="326" name="Line"/>
          <p:cNvSpPr/>
          <p:nvPr/>
        </p:nvSpPr>
        <p:spPr>
          <a:xfrm>
            <a:off x="1673046" y="4395840"/>
            <a:ext cx="1775853" cy="6789"/>
          </a:xfrm>
          <a:custGeom>
            <a:avLst/>
            <a:gdLst/>
            <a:ahLst/>
            <a:cxnLst>
              <a:cxn ang="0">
                <a:pos x="wd2" y="hd2"/>
              </a:cxn>
              <a:cxn ang="5400000">
                <a:pos x="wd2" y="hd2"/>
              </a:cxn>
              <a:cxn ang="10800000">
                <a:pos x="wd2" y="hd2"/>
              </a:cxn>
              <a:cxn ang="16200000">
                <a:pos x="wd2" y="hd2"/>
              </a:cxn>
            </a:cxnLst>
            <a:rect l="0" t="0" r="r" b="b"/>
            <a:pathLst>
              <a:path w="21600" h="19924" extrusionOk="0">
                <a:moveTo>
                  <a:pt x="21600" y="19924"/>
                </a:moveTo>
                <a:cubicBezTo>
                  <a:pt x="18812" y="18233"/>
                  <a:pt x="16176" y="15161"/>
                  <a:pt x="13834" y="10885"/>
                </a:cubicBezTo>
                <a:cubicBezTo>
                  <a:pt x="12567" y="8573"/>
                  <a:pt x="11393" y="5924"/>
                  <a:pt x="10073" y="3824"/>
                </a:cubicBezTo>
                <a:cubicBezTo>
                  <a:pt x="7700" y="50"/>
                  <a:pt x="4778" y="-1676"/>
                  <a:pt x="2490" y="2157"/>
                </a:cubicBezTo>
                <a:cubicBezTo>
                  <a:pt x="1665" y="3539"/>
                  <a:pt x="772" y="5381"/>
                  <a:pt x="0" y="3981"/>
                </a:cubicBezTo>
              </a:path>
            </a:pathLst>
          </a:custGeom>
          <a:ln w="25400">
            <a:solidFill>
              <a:srgbClr val="FF2600"/>
            </a:solidFill>
            <a:headEnd type="triangle"/>
          </a:ln>
        </p:spPr>
        <p:txBody>
          <a:bodyPr lIns="34289" rIns="34289"/>
          <a:lstStyle/>
          <a:p>
            <a:pPr>
              <a:defRPr>
                <a:latin typeface="+mn-lt"/>
                <a:ea typeface="+mn-ea"/>
                <a:cs typeface="+mn-cs"/>
                <a:sym typeface="Calibri"/>
              </a:defRPr>
            </a:pPr>
            <a:endParaRPr sz="1350"/>
          </a:p>
        </p:txBody>
      </p:sp>
    </p:spTree>
    <p:extLst>
      <p:ext uri="{BB962C8B-B14F-4D97-AF65-F5344CB8AC3E}">
        <p14:creationId xmlns:p14="http://schemas.microsoft.com/office/powerpoint/2010/main" val="34481512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Rectangle 4"/>
          <p:cNvSpPr txBox="1"/>
          <p:nvPr/>
        </p:nvSpPr>
        <p:spPr>
          <a:xfrm>
            <a:off x="282330" y="838962"/>
            <a:ext cx="8264948" cy="323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lvl1pPr>
              <a:defRPr sz="2000"/>
            </a:lvl1pPr>
          </a:lstStyle>
          <a:p>
            <a:r>
              <a:rPr sz="1500"/>
              <a:t>To prove the logarithmic regret bound we define:</a:t>
            </a:r>
          </a:p>
        </p:txBody>
      </p:sp>
      <p:sp>
        <p:nvSpPr>
          <p:cNvPr id="329" name="Title 1"/>
          <p:cNvSpPr txBox="1"/>
          <p:nvPr/>
        </p:nvSpPr>
        <p:spPr>
          <a:xfrm>
            <a:off x="238125" y="48840"/>
            <a:ext cx="8919575" cy="7456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718" tIns="25718" rIns="25718" bIns="25718" anchor="ctr">
            <a:noAutofit/>
          </a:bodyPr>
          <a:lstStyle>
            <a:lvl1pPr defTabSz="914400">
              <a:lnSpc>
                <a:spcPct val="90000"/>
              </a:lnSpc>
              <a:defRPr sz="3000">
                <a:solidFill>
                  <a:srgbClr val="4472C4"/>
                </a:solidFill>
              </a:defRPr>
            </a:lvl1pPr>
          </a:lstStyle>
          <a:p>
            <a:r>
              <a:rPr sz="2700" dirty="0">
                <a:latin typeface="Arial" panose="020B0604020202020204" pitchFamily="34" charset="0"/>
                <a:cs typeface="Arial" panose="020B0604020202020204" pitchFamily="34" charset="0"/>
              </a:rPr>
              <a:t>Regret of Approximate Thompson sampling with Langevin</a:t>
            </a:r>
          </a:p>
        </p:txBody>
      </p:sp>
      <p:sp>
        <p:nvSpPr>
          <p:cNvPr id="330" name="Rounded Rectangle"/>
          <p:cNvSpPr/>
          <p:nvPr/>
        </p:nvSpPr>
        <p:spPr>
          <a:xfrm>
            <a:off x="1108929" y="3074446"/>
            <a:ext cx="6989891" cy="962766"/>
          </a:xfrm>
          <a:prstGeom prst="roundRect">
            <a:avLst>
              <a:gd name="adj" fmla="val 19677"/>
            </a:avLst>
          </a:prstGeom>
          <a:solidFill>
            <a:srgbClr val="FFEEE7"/>
          </a:solidFill>
          <a:ln w="12700">
            <a:solidFill>
              <a:srgbClr val="EB4225"/>
            </a:solidFill>
          </a:ln>
        </p:spPr>
        <p:txBody>
          <a:bodyPr lIns="34289" rIns="34289" anchor="ctr"/>
          <a:lstStyle/>
          <a:p>
            <a:pPr>
              <a:defRPr sz="1200"/>
            </a:pPr>
            <a:endParaRPr sz="900"/>
          </a:p>
        </p:txBody>
      </p:sp>
      <p:sp>
        <p:nvSpPr>
          <p:cNvPr id="331" name="Rounded Rectangle"/>
          <p:cNvSpPr/>
          <p:nvPr/>
        </p:nvSpPr>
        <p:spPr>
          <a:xfrm>
            <a:off x="1188618" y="1260644"/>
            <a:ext cx="7648935" cy="535742"/>
          </a:xfrm>
          <a:prstGeom prst="roundRect">
            <a:avLst>
              <a:gd name="adj" fmla="val 21216"/>
            </a:avLst>
          </a:prstGeom>
          <a:solidFill>
            <a:srgbClr val="DBEEF5"/>
          </a:solidFill>
          <a:ln w="12700">
            <a:solidFill>
              <a:srgbClr val="5080BD"/>
            </a:solidFill>
          </a:ln>
        </p:spPr>
        <p:txBody>
          <a:bodyPr lIns="34289" rIns="34289" anchor="ctr"/>
          <a:lstStyle/>
          <a:p>
            <a:pPr>
              <a:defRPr sz="1200"/>
            </a:pPr>
            <a:endParaRPr sz="900"/>
          </a:p>
        </p:txBody>
      </p:sp>
      <mc:AlternateContent xmlns:mc="http://schemas.openxmlformats.org/markup-compatibility/2006" xmlns:a14="http://schemas.microsoft.com/office/drawing/2010/main">
        <mc:Choice Requires="a14">
          <p:sp>
            <p:nvSpPr>
              <p:cNvPr id="332" name="Without loss of generality let arm 1 be the optimal arm and define"/>
              <p:cNvSpPr txBox="1"/>
              <p:nvPr/>
            </p:nvSpPr>
            <p:spPr>
              <a:xfrm>
                <a:off x="1578144" y="1358308"/>
                <a:ext cx="7179720" cy="340414"/>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34289" rIns="34289">
                <a:spAutoFit/>
              </a:bodyPr>
              <a:lstStyle/>
              <a:p>
                <a:r>
                  <a:rPr sz="1350" dirty="0"/>
                  <a:t>Without loss of generality let arm 1 be the optimal arm and define </a:t>
                </a:r>
                <a14:m>
                  <m:oMath xmlns:m="http://schemas.openxmlformats.org/officeDocument/2006/math">
                    <m:sSub>
                      <m:sSubPr>
                        <m:ctrlPr>
                          <a:rPr sz="1650" i="1">
                            <a:solidFill>
                              <a:srgbClr val="000000"/>
                            </a:solidFill>
                            <a:latin typeface="Cambria Math" panose="02040503050406030204" pitchFamily="18" charset="0"/>
                          </a:rPr>
                        </m:ctrlPr>
                      </m:sSubPr>
                      <m:e>
                        <m:r>
                          <m:rPr>
                            <m:sty m:val="p"/>
                          </m:rPr>
                          <a:rPr sz="1650" i="1">
                            <a:solidFill>
                              <a:srgbClr val="000000"/>
                            </a:solidFill>
                            <a:latin typeface="Cambria Math" panose="02040503050406030204" pitchFamily="18" charset="0"/>
                          </a:rPr>
                          <m:t>Δ</m:t>
                        </m:r>
                      </m:e>
                      <m:sub>
                        <m:r>
                          <a:rPr sz="1650" i="1">
                            <a:solidFill>
                              <a:srgbClr val="000000"/>
                            </a:solidFill>
                            <a:latin typeface="Cambria Math" panose="02040503050406030204" pitchFamily="18" charset="0"/>
                          </a:rPr>
                          <m:t>𝑎</m:t>
                        </m:r>
                      </m:sub>
                    </m:sSub>
                    <m:r>
                      <a:rPr sz="1650" i="1">
                        <a:solidFill>
                          <a:srgbClr val="000000"/>
                        </a:solidFill>
                        <a:latin typeface="Cambria Math" panose="02040503050406030204" pitchFamily="18" charset="0"/>
                      </a:rPr>
                      <m:t>=</m:t>
                    </m:r>
                    <m:sSubSup>
                      <m:sSubSupPr>
                        <m:ctrlPr>
                          <a:rPr sz="1650" i="1">
                            <a:solidFill>
                              <a:srgbClr val="000000"/>
                            </a:solidFill>
                            <a:latin typeface="Cambria Math" panose="02040503050406030204" pitchFamily="18" charset="0"/>
                          </a:rPr>
                        </m:ctrlPr>
                      </m:sSubSupPr>
                      <m:e>
                        <m:r>
                          <a:rPr sz="1650" i="1">
                            <a:solidFill>
                              <a:srgbClr val="000000"/>
                            </a:solidFill>
                            <a:latin typeface="Cambria Math" panose="02040503050406030204" pitchFamily="18" charset="0"/>
                          </a:rPr>
                          <m:t>𝜇</m:t>
                        </m:r>
                      </m:e>
                      <m:sub>
                        <m:r>
                          <a:rPr sz="1650" i="1">
                            <a:solidFill>
                              <a:srgbClr val="000000"/>
                            </a:solidFill>
                            <a:latin typeface="Cambria Math" panose="02040503050406030204" pitchFamily="18" charset="0"/>
                          </a:rPr>
                          <m:t>1</m:t>
                        </m:r>
                      </m:sub>
                      <m:sup>
                        <m:r>
                          <a:rPr sz="1650" i="1">
                            <a:solidFill>
                              <a:srgbClr val="000000"/>
                            </a:solidFill>
                            <a:latin typeface="Cambria Math" panose="02040503050406030204" pitchFamily="18" charset="0"/>
                          </a:rPr>
                          <m:t>∗</m:t>
                        </m:r>
                      </m:sup>
                    </m:sSubSup>
                    <m:r>
                      <a:rPr sz="1650" i="1">
                        <a:solidFill>
                          <a:srgbClr val="000000"/>
                        </a:solidFill>
                        <a:latin typeface="Cambria Math" panose="02040503050406030204" pitchFamily="18" charset="0"/>
                      </a:rPr>
                      <m:t>−</m:t>
                    </m:r>
                    <m:sSubSup>
                      <m:sSubSupPr>
                        <m:ctrlPr>
                          <a:rPr sz="1650" i="1">
                            <a:solidFill>
                              <a:srgbClr val="000000"/>
                            </a:solidFill>
                            <a:latin typeface="Cambria Math" panose="02040503050406030204" pitchFamily="18" charset="0"/>
                          </a:rPr>
                        </m:ctrlPr>
                      </m:sSubSupPr>
                      <m:e>
                        <m:r>
                          <a:rPr sz="1650" i="1">
                            <a:solidFill>
                              <a:srgbClr val="000000"/>
                            </a:solidFill>
                            <a:latin typeface="Cambria Math" panose="02040503050406030204" pitchFamily="18" charset="0"/>
                          </a:rPr>
                          <m:t>𝜇</m:t>
                        </m:r>
                      </m:e>
                      <m:sub>
                        <m:r>
                          <a:rPr sz="1650" i="1">
                            <a:solidFill>
                              <a:srgbClr val="000000"/>
                            </a:solidFill>
                            <a:latin typeface="Cambria Math" panose="02040503050406030204" pitchFamily="18" charset="0"/>
                          </a:rPr>
                          <m:t>𝑎</m:t>
                        </m:r>
                      </m:sub>
                      <m:sup>
                        <m:r>
                          <a:rPr sz="1650" i="1">
                            <a:solidFill>
                              <a:srgbClr val="000000"/>
                            </a:solidFill>
                            <a:latin typeface="Cambria Math" panose="02040503050406030204" pitchFamily="18" charset="0"/>
                          </a:rPr>
                          <m:t>∗</m:t>
                        </m:r>
                      </m:sup>
                    </m:sSubSup>
                  </m:oMath>
                </a14:m>
                <a:r>
                  <a:rPr sz="1350" dirty="0"/>
                  <a:t> </a:t>
                </a:r>
              </a:p>
            </p:txBody>
          </p:sp>
        </mc:Choice>
        <mc:Fallback xmlns="">
          <p:sp>
            <p:nvSpPr>
              <p:cNvPr id="332" name="Without loss of generality let arm 1 be the optimal arm and define"/>
              <p:cNvSpPr txBox="1">
                <a:spLocks noRot="1" noChangeAspect="1" noMove="1" noResize="1" noEditPoints="1" noAdjustHandles="1" noChangeArrowheads="1" noChangeShapeType="1" noTextEdit="1"/>
              </p:cNvSpPr>
              <p:nvPr/>
            </p:nvSpPr>
            <p:spPr>
              <a:xfrm>
                <a:off x="1578144" y="1358308"/>
                <a:ext cx="7179720" cy="340414"/>
              </a:xfrm>
              <a:prstGeom prst="rect">
                <a:avLst/>
              </a:prstGeom>
              <a:blipFill>
                <a:blip r:embed="rId2"/>
                <a:stretch>
                  <a:fillRect l="-882" b="-10714"/>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US">
                    <a:noFill/>
                  </a:rPr>
                  <a:t> </a:t>
                </a:r>
              </a:p>
            </p:txBody>
          </p:sp>
        </mc:Fallback>
      </mc:AlternateContent>
      <p:sp>
        <p:nvSpPr>
          <p:cNvPr id="333" name="Rectangle 4"/>
          <p:cNvSpPr txBox="1"/>
          <p:nvPr/>
        </p:nvSpPr>
        <p:spPr>
          <a:xfrm>
            <a:off x="320150" y="1975915"/>
            <a:ext cx="8765457"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p>
            <a:r>
              <a:rPr sz="1350" dirty="0"/>
              <a:t>Using the posterior concentration bound, and by bounding the approximation error of the stochastic gradient Langevin MCMC algorithm we show that Thompson Sampling enjoys the regret bound:</a:t>
            </a:r>
          </a:p>
        </p:txBody>
      </p:sp>
      <p:sp>
        <p:nvSpPr>
          <p:cNvPr id="334" name="Line"/>
          <p:cNvSpPr/>
          <p:nvPr/>
        </p:nvSpPr>
        <p:spPr>
          <a:xfrm>
            <a:off x="5713792" y="3908146"/>
            <a:ext cx="770150" cy="736105"/>
          </a:xfrm>
          <a:custGeom>
            <a:avLst/>
            <a:gdLst/>
            <a:ahLst/>
            <a:cxnLst>
              <a:cxn ang="0">
                <a:pos x="wd2" y="hd2"/>
              </a:cxn>
              <a:cxn ang="5400000">
                <a:pos x="wd2" y="hd2"/>
              </a:cxn>
              <a:cxn ang="10800000">
                <a:pos x="wd2" y="hd2"/>
              </a:cxn>
              <a:cxn ang="16200000">
                <a:pos x="wd2" y="hd2"/>
              </a:cxn>
            </a:cxnLst>
            <a:rect l="0" t="0" r="r" b="b"/>
            <a:pathLst>
              <a:path w="21484" h="20158" extrusionOk="0">
                <a:moveTo>
                  <a:pt x="42" y="0"/>
                </a:moveTo>
                <a:cubicBezTo>
                  <a:pt x="-116" y="3977"/>
                  <a:pt x="174" y="8013"/>
                  <a:pt x="863" y="11320"/>
                </a:cubicBezTo>
                <a:cubicBezTo>
                  <a:pt x="2908" y="21139"/>
                  <a:pt x="7028" y="21600"/>
                  <a:pt x="10680" y="18354"/>
                </a:cubicBezTo>
                <a:cubicBezTo>
                  <a:pt x="12615" y="16634"/>
                  <a:pt x="14492" y="14137"/>
                  <a:pt x="16484" y="13315"/>
                </a:cubicBezTo>
                <a:cubicBezTo>
                  <a:pt x="18194" y="12608"/>
                  <a:pt x="19952" y="13177"/>
                  <a:pt x="21484" y="15769"/>
                </a:cubicBezTo>
              </a:path>
            </a:pathLst>
          </a:custGeom>
          <a:ln w="25400">
            <a:solidFill>
              <a:srgbClr val="FF2600"/>
            </a:solidFill>
            <a:headEnd type="triangle"/>
          </a:ln>
        </p:spPr>
        <p:txBody>
          <a:bodyPr lIns="34289" rIns="34289"/>
          <a:lstStyle/>
          <a:p>
            <a:pPr>
              <a:defRPr>
                <a:latin typeface="+mn-lt"/>
                <a:ea typeface="+mn-ea"/>
                <a:cs typeface="+mn-cs"/>
                <a:sym typeface="Calibri"/>
              </a:defRPr>
            </a:pPr>
            <a:endParaRPr sz="1350"/>
          </a:p>
        </p:txBody>
      </p:sp>
      <p:sp>
        <p:nvSpPr>
          <p:cNvPr id="335" name="Probability the prior of the optimal arm is ‘optimistic’"/>
          <p:cNvSpPr txBox="1"/>
          <p:nvPr/>
        </p:nvSpPr>
        <p:spPr>
          <a:xfrm>
            <a:off x="6565004" y="4284529"/>
            <a:ext cx="1902925" cy="415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lvl1pPr>
              <a:defRPr sz="1400" b="1" i="1">
                <a:latin typeface="Helvetica Neue"/>
                <a:ea typeface="Helvetica Neue"/>
                <a:cs typeface="Helvetica Neue"/>
                <a:sym typeface="Helvetica Neue"/>
              </a:defRPr>
            </a:lvl1pPr>
          </a:lstStyle>
          <a:p>
            <a:r>
              <a:rPr sz="1050" dirty="0"/>
              <a:t>Probability the prior of the optimal arm is ‘optimistic’</a:t>
            </a:r>
          </a:p>
        </p:txBody>
      </p:sp>
      <p:sp>
        <p:nvSpPr>
          <p:cNvPr id="336" name="Line"/>
          <p:cNvSpPr/>
          <p:nvPr/>
        </p:nvSpPr>
        <p:spPr>
          <a:xfrm flipH="1">
            <a:off x="3814617" y="2827129"/>
            <a:ext cx="2534278" cy="403955"/>
          </a:xfrm>
          <a:custGeom>
            <a:avLst/>
            <a:gdLst/>
            <a:ahLst/>
            <a:cxnLst>
              <a:cxn ang="0">
                <a:pos x="wd2" y="hd2"/>
              </a:cxn>
              <a:cxn ang="5400000">
                <a:pos x="wd2" y="hd2"/>
              </a:cxn>
              <a:cxn ang="10800000">
                <a:pos x="wd2" y="hd2"/>
              </a:cxn>
              <a:cxn ang="16200000">
                <a:pos x="wd2" y="hd2"/>
              </a:cxn>
            </a:cxnLst>
            <a:rect l="0" t="0" r="r" b="b"/>
            <a:pathLst>
              <a:path w="21600" h="20737" extrusionOk="0">
                <a:moveTo>
                  <a:pt x="21600" y="20737"/>
                </a:moveTo>
                <a:cubicBezTo>
                  <a:pt x="20576" y="14292"/>
                  <a:pt x="19304" y="9325"/>
                  <a:pt x="17885" y="6235"/>
                </a:cubicBezTo>
                <a:cubicBezTo>
                  <a:pt x="14627" y="-863"/>
                  <a:pt x="11073" y="2691"/>
                  <a:pt x="7610" y="2384"/>
                </a:cubicBezTo>
                <a:cubicBezTo>
                  <a:pt x="5067" y="2159"/>
                  <a:pt x="2536" y="-400"/>
                  <a:pt x="0" y="54"/>
                </a:cubicBezTo>
              </a:path>
            </a:pathLst>
          </a:custGeom>
          <a:ln w="25400">
            <a:solidFill>
              <a:srgbClr val="FF2600"/>
            </a:solidFill>
            <a:headEnd type="triangle"/>
          </a:ln>
        </p:spPr>
        <p:txBody>
          <a:bodyPr lIns="34289" rIns="34289"/>
          <a:lstStyle/>
          <a:p>
            <a:pPr>
              <a:defRPr>
                <a:latin typeface="+mn-lt"/>
                <a:ea typeface="+mn-ea"/>
                <a:cs typeface="+mn-cs"/>
                <a:sym typeface="Calibri"/>
              </a:defRPr>
            </a:pPr>
            <a:endParaRPr sz="1350"/>
          </a:p>
        </p:txBody>
      </p:sp>
      <p:sp>
        <p:nvSpPr>
          <p:cNvPr id="337" name="Optimal rate…"/>
          <p:cNvSpPr txBox="1"/>
          <p:nvPr/>
        </p:nvSpPr>
        <p:spPr>
          <a:xfrm>
            <a:off x="6027370" y="2643943"/>
            <a:ext cx="1902926" cy="415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p>
            <a:pPr algn="ctr">
              <a:defRPr sz="1400" b="1" i="1">
                <a:latin typeface="Helvetica Neue"/>
                <a:ea typeface="Helvetica Neue"/>
                <a:cs typeface="Helvetica Neue"/>
                <a:sym typeface="Helvetica Neue"/>
              </a:defRPr>
            </a:pPr>
            <a:r>
              <a:rPr sz="1050"/>
              <a:t>Optimal rate </a:t>
            </a:r>
          </a:p>
          <a:p>
            <a:pPr algn="ctr">
              <a:defRPr sz="1400"/>
            </a:pPr>
            <a:r>
              <a:rPr sz="1050"/>
              <a:t>(up to constant factors)</a:t>
            </a:r>
          </a:p>
        </p:txBody>
      </p:sp>
      <p:pic>
        <p:nvPicPr>
          <p:cNvPr id="338" name="Image" descr="Image"/>
          <p:cNvPicPr>
            <a:picLocks noChangeAspect="1"/>
          </p:cNvPicPr>
          <p:nvPr/>
        </p:nvPicPr>
        <p:blipFill>
          <a:blip r:embed="rId3"/>
          <a:stretch>
            <a:fillRect/>
          </a:stretch>
        </p:blipFill>
        <p:spPr>
          <a:xfrm>
            <a:off x="1188618" y="3257187"/>
            <a:ext cx="6551404" cy="696575"/>
          </a:xfrm>
          <a:prstGeom prst="rect">
            <a:avLst/>
          </a:prstGeom>
          <a:ln w="12700">
            <a:miter lim="400000"/>
          </a:ln>
        </p:spPr>
      </p:pic>
    </p:spTree>
    <p:extLst>
      <p:ext uri="{BB962C8B-B14F-4D97-AF65-F5344CB8AC3E}">
        <p14:creationId xmlns:p14="http://schemas.microsoft.com/office/powerpoint/2010/main" val="20741120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Rectangle 4"/>
          <p:cNvSpPr txBox="1"/>
          <p:nvPr/>
        </p:nvSpPr>
        <p:spPr>
          <a:xfrm>
            <a:off x="197728" y="689945"/>
            <a:ext cx="8613779" cy="784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lvl1pPr>
              <a:defRPr sz="2000"/>
            </a:lvl1pPr>
          </a:lstStyle>
          <a:p>
            <a:r>
              <a:rPr sz="1500"/>
              <a:t>We empirically validate that the approximate Thompson sampling algorithm maintains the advantages of Thompson sampling over UCB on a 10-armed Gaussian bandit with means at 1,2,…,10 and variance 1.</a:t>
            </a:r>
          </a:p>
        </p:txBody>
      </p:sp>
      <p:sp>
        <p:nvSpPr>
          <p:cNvPr id="341" name="Title 1"/>
          <p:cNvSpPr txBox="1"/>
          <p:nvPr/>
        </p:nvSpPr>
        <p:spPr>
          <a:xfrm>
            <a:off x="238125" y="48840"/>
            <a:ext cx="8919575" cy="7456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718" tIns="25718" rIns="25718" bIns="25718" anchor="ctr">
            <a:normAutofit/>
          </a:bodyPr>
          <a:lstStyle>
            <a:lvl1pPr defTabSz="914400">
              <a:lnSpc>
                <a:spcPct val="90000"/>
              </a:lnSpc>
              <a:defRPr sz="3000">
                <a:solidFill>
                  <a:srgbClr val="4472C4"/>
                </a:solidFill>
              </a:defRPr>
            </a:lvl1pPr>
          </a:lstStyle>
          <a:p>
            <a:r>
              <a:rPr sz="2250"/>
              <a:t>Empirical Results</a:t>
            </a:r>
          </a:p>
        </p:txBody>
      </p:sp>
      <p:grpSp>
        <p:nvGrpSpPr>
          <p:cNvPr id="346" name="Group"/>
          <p:cNvGrpSpPr/>
          <p:nvPr/>
        </p:nvGrpSpPr>
        <p:grpSpPr>
          <a:xfrm>
            <a:off x="197727" y="1483017"/>
            <a:ext cx="8613780" cy="2997345"/>
            <a:chOff x="0" y="0"/>
            <a:chExt cx="11485038" cy="3996457"/>
          </a:xfrm>
        </p:grpSpPr>
        <p:pic>
          <p:nvPicPr>
            <p:cNvPr id="342" name="TSPlots5.png" descr="TSPlots5.png"/>
            <p:cNvPicPr>
              <a:picLocks noChangeAspect="1"/>
            </p:cNvPicPr>
            <p:nvPr/>
          </p:nvPicPr>
          <p:blipFill>
            <a:blip r:embed="rId2"/>
            <a:srcRect b="8920"/>
            <a:stretch>
              <a:fillRect/>
            </a:stretch>
          </p:blipFill>
          <p:spPr>
            <a:xfrm>
              <a:off x="0" y="0"/>
              <a:ext cx="11485038" cy="3213482"/>
            </a:xfrm>
            <a:prstGeom prst="rect">
              <a:avLst/>
            </a:prstGeom>
            <a:ln w="12700" cap="flat">
              <a:noFill/>
              <a:miter lim="400000"/>
            </a:ln>
            <a:effectLst/>
          </p:spPr>
        </p:pic>
        <p:sp>
          <p:nvSpPr>
            <p:cNvPr id="343" name="Priors reflect the correct orderings of the arms’ means."/>
            <p:cNvSpPr txBox="1"/>
            <p:nvPr/>
          </p:nvSpPr>
          <p:spPr>
            <a:xfrm>
              <a:off x="901328" y="3257796"/>
              <a:ext cx="2537234" cy="7386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algn="ctr">
                <a:defRPr sz="1400" b="1" i="1">
                  <a:latin typeface="Helvetica Neue"/>
                  <a:ea typeface="Helvetica Neue"/>
                  <a:cs typeface="Helvetica Neue"/>
                  <a:sym typeface="Helvetica Neue"/>
                </a:defRPr>
              </a:lvl1pPr>
            </a:lstStyle>
            <a:p>
              <a:r>
                <a:rPr sz="1050"/>
                <a:t>Priors reflect the correct orderings of the arms’ means.</a:t>
              </a:r>
            </a:p>
          </p:txBody>
        </p:sp>
        <p:sp>
          <p:nvSpPr>
            <p:cNvPr id="344" name="Priors are the same across arms."/>
            <p:cNvSpPr txBox="1"/>
            <p:nvPr/>
          </p:nvSpPr>
          <p:spPr>
            <a:xfrm>
              <a:off x="4687309" y="3238842"/>
              <a:ext cx="2537233" cy="5232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algn="ctr">
                <a:defRPr sz="1400" b="1" i="1">
                  <a:latin typeface="Helvetica Neue"/>
                  <a:ea typeface="Helvetica Neue"/>
                  <a:cs typeface="Helvetica Neue"/>
                  <a:sym typeface="Helvetica Neue"/>
                </a:defRPr>
              </a:lvl1pPr>
            </a:lstStyle>
            <a:p>
              <a:r>
                <a:rPr sz="1050"/>
                <a:t>Priors are the same across arms.</a:t>
              </a:r>
            </a:p>
          </p:txBody>
        </p:sp>
        <p:sp>
          <p:nvSpPr>
            <p:cNvPr id="345" name="Priors reflect the opposite orderings of the arms’ means."/>
            <p:cNvSpPr txBox="1"/>
            <p:nvPr/>
          </p:nvSpPr>
          <p:spPr>
            <a:xfrm>
              <a:off x="8346383" y="3257796"/>
              <a:ext cx="2537234" cy="7386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algn="ctr">
                <a:defRPr sz="1400" b="1" i="1">
                  <a:latin typeface="Helvetica Neue"/>
                  <a:ea typeface="Helvetica Neue"/>
                  <a:cs typeface="Helvetica Neue"/>
                  <a:sym typeface="Helvetica Neue"/>
                </a:defRPr>
              </a:lvl1pPr>
            </a:lstStyle>
            <a:p>
              <a:r>
                <a:rPr sz="1050"/>
                <a:t>Priors reflect the opposite orderings of the arms’ means.</a:t>
              </a:r>
            </a:p>
          </p:txBody>
        </p:sp>
      </p:grpSp>
    </p:spTree>
    <p:extLst>
      <p:ext uri="{BB962C8B-B14F-4D97-AF65-F5344CB8AC3E}">
        <p14:creationId xmlns:p14="http://schemas.microsoft.com/office/powerpoint/2010/main" val="36904045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a:spLocks noGrp="1"/>
          </p:cNvSpPr>
          <p:nvPr>
            <p:ph type="subTitle" idx="1"/>
          </p:nvPr>
        </p:nvSpPr>
        <p:spPr>
          <a:xfrm>
            <a:off x="1476036" y="3293687"/>
            <a:ext cx="7086600" cy="1467884"/>
          </a:xfrm>
          <a:noFill/>
          <a:ln>
            <a:noFill/>
          </a:ln>
        </p:spPr>
        <p:txBody>
          <a:bodyPr anchor="b" anchorCtr="0">
            <a:normAutofit/>
          </a:bodyPr>
          <a:lstStyle>
            <a:lvl1pPr marL="0" indent="0">
              <a:buNone/>
              <a:defRPr/>
            </a:lvl1pPr>
          </a:lstStyle>
          <a:p>
            <a:r>
              <a:rPr lang="en-US" sz="2400" dirty="0">
                <a:solidFill>
                  <a:schemeClr val="bg1"/>
                </a:solidFill>
              </a:rPr>
              <a:t>with </a:t>
            </a:r>
            <a:r>
              <a:rPr lang="en-US" sz="2400" i="1" dirty="0">
                <a:solidFill>
                  <a:schemeClr val="bg1"/>
                </a:solidFill>
              </a:rPr>
              <a:t>P Moritz, R Nishihara, S Wang, A </a:t>
            </a:r>
            <a:r>
              <a:rPr lang="en-US" sz="2400" i="1" dirty="0" err="1">
                <a:solidFill>
                  <a:schemeClr val="bg1"/>
                </a:solidFill>
              </a:rPr>
              <a:t>Tumanov</a:t>
            </a:r>
            <a:r>
              <a:rPr lang="en-US" sz="2400" i="1" dirty="0">
                <a:solidFill>
                  <a:schemeClr val="bg1"/>
                </a:solidFill>
              </a:rPr>
              <a:t>, R </a:t>
            </a:r>
            <a:r>
              <a:rPr lang="en-US" sz="2400" i="1" dirty="0" err="1">
                <a:solidFill>
                  <a:schemeClr val="bg1"/>
                </a:solidFill>
              </a:rPr>
              <a:t>Liaw</a:t>
            </a:r>
            <a:r>
              <a:rPr lang="en-US" sz="2400" i="1" dirty="0">
                <a:solidFill>
                  <a:schemeClr val="bg1"/>
                </a:solidFill>
              </a:rPr>
              <a:t>, E Liang, and I </a:t>
            </a:r>
            <a:r>
              <a:rPr lang="en-US" sz="2400" i="1" dirty="0" err="1">
                <a:solidFill>
                  <a:schemeClr val="bg1"/>
                </a:solidFill>
              </a:rPr>
              <a:t>Stoica</a:t>
            </a:r>
            <a:endParaRPr lang="en-US" sz="2400" i="1" dirty="0">
              <a:solidFill>
                <a:schemeClr val="bg1"/>
              </a:solidFill>
            </a:endParaRPr>
          </a:p>
          <a:p>
            <a:endParaRPr lang="en-US" sz="2400" dirty="0">
              <a:solidFill>
                <a:schemeClr val="bg1"/>
              </a:solidFill>
            </a:endParaRPr>
          </a:p>
        </p:txBody>
      </p:sp>
      <p:sp>
        <p:nvSpPr>
          <p:cNvPr id="10" name="Title 1"/>
          <p:cNvSpPr txBox="1">
            <a:spLocks/>
          </p:cNvSpPr>
          <p:nvPr/>
        </p:nvSpPr>
        <p:spPr>
          <a:xfrm>
            <a:off x="1476036" y="829339"/>
            <a:ext cx="7667964" cy="20622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500" b="1" kern="1200" baseline="0">
                <a:solidFill>
                  <a:schemeClr val="bg1"/>
                </a:solidFill>
                <a:latin typeface="Arial"/>
                <a:ea typeface="+mj-ea"/>
                <a:cs typeface="Arial"/>
              </a:defRPr>
            </a:lvl1pPr>
          </a:lstStyle>
          <a:p>
            <a:r>
              <a:rPr lang="en-US" sz="4000" b="0" dirty="0"/>
              <a:t>Ray: A Distributed Platform for Emerging Decision- and Market-Focused ML Systems</a:t>
            </a:r>
            <a:endParaRPr lang="en-US" sz="4000" dirty="0"/>
          </a:p>
        </p:txBody>
      </p:sp>
    </p:spTree>
    <p:extLst>
      <p:ext uri="{BB962C8B-B14F-4D97-AF65-F5344CB8AC3E}">
        <p14:creationId xmlns:p14="http://schemas.microsoft.com/office/powerpoint/2010/main" val="1951988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a:extLst>
              <a:ext uri="{FF2B5EF4-FFF2-40B4-BE49-F238E27FC236}">
                <a16:creationId xmlns:a16="http://schemas.microsoft.com/office/drawing/2014/main" id="{E5374A19-D6EA-BB4F-AD84-5AFE19F4EB9F}"/>
              </a:ext>
            </a:extLst>
          </p:cNvPr>
          <p:cNvSpPr>
            <a:spLocks noGrp="1" noChangeArrowheads="1"/>
          </p:cNvSpPr>
          <p:nvPr>
            <p:ph type="title"/>
          </p:nvPr>
        </p:nvSpPr>
        <p:spPr>
          <a:xfrm>
            <a:off x="1505415" y="313831"/>
            <a:ext cx="7638585" cy="857250"/>
          </a:xfrm>
        </p:spPr>
        <p:txBody>
          <a:bodyPr>
            <a:noAutofit/>
          </a:bodyPr>
          <a:lstStyle/>
          <a:p>
            <a:r>
              <a:rPr lang="en-US" altLang="en-US" sz="2700" dirty="0">
                <a:ea typeface="ＭＳ Ｐゴシック" panose="020B0600070205080204" pitchFamily="34" charset="-128"/>
              </a:rPr>
              <a:t>Outline</a:t>
            </a:r>
          </a:p>
        </p:txBody>
      </p:sp>
      <p:sp>
        <p:nvSpPr>
          <p:cNvPr id="7170" name="Content Placeholder 2">
            <a:extLst>
              <a:ext uri="{FF2B5EF4-FFF2-40B4-BE49-F238E27FC236}">
                <a16:creationId xmlns:a16="http://schemas.microsoft.com/office/drawing/2014/main" id="{911D7269-71CC-0A48-95DB-3118BD19FD43}"/>
              </a:ext>
            </a:extLst>
          </p:cNvPr>
          <p:cNvSpPr>
            <a:spLocks noGrp="1" noChangeArrowheads="1"/>
          </p:cNvSpPr>
          <p:nvPr>
            <p:ph idx="1"/>
          </p:nvPr>
        </p:nvSpPr>
        <p:spPr>
          <a:xfrm>
            <a:off x="1466214" y="1371803"/>
            <a:ext cx="6280362" cy="2486519"/>
          </a:xfrm>
        </p:spPr>
        <p:txBody>
          <a:bodyPr>
            <a:normAutofit/>
          </a:bodyPr>
          <a:lstStyle/>
          <a:p>
            <a:pPr>
              <a:lnSpc>
                <a:spcPct val="90000"/>
              </a:lnSpc>
            </a:pPr>
            <a:r>
              <a:rPr lang="en-US" altLang="en-US" sz="1800" dirty="0">
                <a:ea typeface="ＭＳ Ｐゴシック" panose="020B0600070205080204" pitchFamily="34" charset="-128"/>
              </a:rPr>
              <a:t>Decision-Making in Learning Systems</a:t>
            </a:r>
          </a:p>
          <a:p>
            <a:pPr>
              <a:lnSpc>
                <a:spcPct val="90000"/>
              </a:lnSpc>
            </a:pPr>
            <a:r>
              <a:rPr lang="en-US" altLang="en-US" sz="1800" dirty="0">
                <a:ea typeface="ＭＳ Ｐゴシック" panose="020B0600070205080204" pitchFamily="34" charset="-128"/>
              </a:rPr>
              <a:t>Competing Bandits in Matching Markets</a:t>
            </a:r>
          </a:p>
          <a:p>
            <a:pPr>
              <a:lnSpc>
                <a:spcPct val="90000"/>
              </a:lnSpc>
            </a:pPr>
            <a:r>
              <a:rPr lang="en-US" sz="1800" dirty="0">
                <a:latin typeface="Arial" panose="020B0604020202020204" pitchFamily="34" charset="0"/>
                <a:ea typeface="Verdana" panose="020B0604030504040204" pitchFamily="34" charset="0"/>
                <a:cs typeface="Arial" panose="020B0604020202020204" pitchFamily="34" charset="0"/>
              </a:rPr>
              <a:t>Is Q-Learning Provably Efficient?</a:t>
            </a:r>
          </a:p>
          <a:p>
            <a:pPr>
              <a:lnSpc>
                <a:spcPct val="90000"/>
              </a:lnSpc>
            </a:pPr>
            <a:r>
              <a:rPr lang="en-US" sz="1800" dirty="0">
                <a:latin typeface="Arial" panose="020B0604020202020204" pitchFamily="34" charset="0"/>
                <a:ea typeface="Verdana" panose="020B0604030504040204" pitchFamily="34" charset="0"/>
                <a:cs typeface="Arial" panose="020B0604020202020204" pitchFamily="34" charset="0"/>
              </a:rPr>
              <a:t>Thompson Sampling and Langevin Diffusion</a:t>
            </a:r>
          </a:p>
          <a:p>
            <a:pPr>
              <a:lnSpc>
                <a:spcPct val="90000"/>
              </a:lnSpc>
            </a:pPr>
            <a:r>
              <a:rPr lang="en-US" sz="1800" dirty="0"/>
              <a:t>Ray: A Distributed Platform for Emerging Decision-Focused AI Applications</a:t>
            </a:r>
          </a:p>
          <a:p>
            <a:pPr>
              <a:lnSpc>
                <a:spcPct val="90000"/>
              </a:lnSpc>
            </a:pPr>
            <a:endParaRPr lang="en-US" sz="1800" dirty="0">
              <a:latin typeface="Arial" panose="020B0604020202020204" pitchFamily="34" charset="0"/>
              <a:ea typeface="Verdana" panose="020B0604030504040204" pitchFamily="34" charset="0"/>
              <a:cs typeface="Arial" panose="020B0604020202020204" pitchFamily="34" charset="0"/>
            </a:endParaRPr>
          </a:p>
          <a:p>
            <a:pPr>
              <a:lnSpc>
                <a:spcPct val="90000"/>
              </a:lnSpc>
            </a:pPr>
            <a:endParaRPr lang="en-US" altLang="en-US" sz="1800" dirty="0">
              <a:solidFill>
                <a:schemeClr val="accent2"/>
              </a:solidFill>
              <a:ea typeface="ＭＳ Ｐゴシック" panose="020B0600070205080204" pitchFamily="34" charset="-128"/>
            </a:endParaRPr>
          </a:p>
        </p:txBody>
      </p:sp>
      <p:sp>
        <p:nvSpPr>
          <p:cNvPr id="2" name="Footer Placeholder 1">
            <a:extLst>
              <a:ext uri="{FF2B5EF4-FFF2-40B4-BE49-F238E27FC236}">
                <a16:creationId xmlns:a16="http://schemas.microsoft.com/office/drawing/2014/main" id="{4D934C9A-EA2F-B344-9530-0DCA68D708FF}"/>
              </a:ext>
            </a:extLst>
          </p:cNvPr>
          <p:cNvSpPr>
            <a:spLocks noGrp="1"/>
          </p:cNvSpPr>
          <p:nvPr>
            <p:ph type="ftr" sz="quarter" idx="3"/>
          </p:nvPr>
        </p:nvSpPr>
        <p:spPr/>
        <p:txBody>
          <a:bodyPr/>
          <a:lstStyle/>
          <a:p>
            <a:r>
              <a:rPr lang="en-US"/>
              <a:t>University of California, Berkeley</a:t>
            </a:r>
            <a:endParaRPr lang="en-US" dirty="0"/>
          </a:p>
        </p:txBody>
      </p:sp>
    </p:spTree>
    <p:extLst>
      <p:ext uri="{BB962C8B-B14F-4D97-AF65-F5344CB8AC3E}">
        <p14:creationId xmlns:p14="http://schemas.microsoft.com/office/powerpoint/2010/main" val="16040111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0" name="Google Shape;210;p37"/>
          <p:cNvSpPr/>
          <p:nvPr/>
        </p:nvSpPr>
        <p:spPr>
          <a:xfrm>
            <a:off x="242850" y="1283875"/>
            <a:ext cx="8658300" cy="33627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b="1" dirty="0"/>
          </a:p>
          <a:p>
            <a:pPr marL="0" lvl="0" indent="0" rtl="0">
              <a:spcBef>
                <a:spcPts val="0"/>
              </a:spcBef>
              <a:spcAft>
                <a:spcPts val="0"/>
              </a:spcAft>
              <a:buNone/>
            </a:pPr>
            <a:endParaRPr b="1" dirty="0"/>
          </a:p>
          <a:p>
            <a:pPr marL="0" lvl="0" indent="0" rtl="0">
              <a:spcBef>
                <a:spcPts val="0"/>
              </a:spcBef>
              <a:spcAft>
                <a:spcPts val="0"/>
              </a:spcAft>
              <a:buNone/>
            </a:pPr>
            <a:endParaRPr b="1" dirty="0"/>
          </a:p>
          <a:p>
            <a:pPr marL="0" lvl="0" indent="0" rtl="0">
              <a:spcBef>
                <a:spcPts val="0"/>
              </a:spcBef>
              <a:spcAft>
                <a:spcPts val="0"/>
              </a:spcAft>
              <a:buNone/>
            </a:pPr>
            <a:endParaRPr b="1" dirty="0"/>
          </a:p>
          <a:p>
            <a:pPr marL="0" lvl="0" indent="0" rtl="0">
              <a:spcBef>
                <a:spcPts val="0"/>
              </a:spcBef>
              <a:spcAft>
                <a:spcPts val="0"/>
              </a:spcAft>
              <a:buNone/>
            </a:pPr>
            <a:endParaRPr b="1" dirty="0"/>
          </a:p>
          <a:p>
            <a:pPr marL="0" lvl="0" indent="0" rtl="0">
              <a:spcBef>
                <a:spcPts val="0"/>
              </a:spcBef>
              <a:spcAft>
                <a:spcPts val="0"/>
              </a:spcAft>
              <a:buNone/>
            </a:pPr>
            <a:endParaRPr b="1" dirty="0"/>
          </a:p>
          <a:p>
            <a:pPr marL="0" lvl="0" indent="0" algn="ctr" rtl="0">
              <a:spcBef>
                <a:spcPts val="0"/>
              </a:spcBef>
              <a:spcAft>
                <a:spcPts val="0"/>
              </a:spcAft>
              <a:buNone/>
            </a:pPr>
            <a:endParaRPr b="1" dirty="0"/>
          </a:p>
          <a:p>
            <a:pPr marL="0" lvl="0" indent="0" algn="ctr" rtl="0">
              <a:spcBef>
                <a:spcPts val="0"/>
              </a:spcBef>
              <a:spcAft>
                <a:spcPts val="0"/>
              </a:spcAft>
              <a:buNone/>
            </a:pPr>
            <a:endParaRPr b="1" dirty="0"/>
          </a:p>
          <a:p>
            <a:pPr marL="0" lvl="0" indent="0" algn="ctr" rtl="0">
              <a:spcBef>
                <a:spcPts val="0"/>
              </a:spcBef>
              <a:spcAft>
                <a:spcPts val="0"/>
              </a:spcAft>
              <a:buNone/>
            </a:pPr>
            <a:r>
              <a:rPr lang="en" sz="1600" b="1" dirty="0">
                <a:latin typeface="Arial" panose="020B0604020202020204" pitchFamily="34" charset="0"/>
                <a:cs typeface="Arial" panose="020B0604020202020204" pitchFamily="34" charset="0"/>
              </a:rPr>
              <a:t>Machine Learning Ecosystem</a:t>
            </a:r>
            <a:endParaRPr sz="1600" b="1" dirty="0">
              <a:latin typeface="Arial" panose="020B0604020202020204" pitchFamily="34" charset="0"/>
              <a:cs typeface="Arial" panose="020B0604020202020204" pitchFamily="34" charset="0"/>
            </a:endParaRPr>
          </a:p>
        </p:txBody>
      </p:sp>
      <p:sp>
        <p:nvSpPr>
          <p:cNvPr id="211" name="Google Shape;211;p37"/>
          <p:cNvSpPr/>
          <p:nvPr/>
        </p:nvSpPr>
        <p:spPr>
          <a:xfrm>
            <a:off x="388600" y="2195175"/>
            <a:ext cx="1095600" cy="495600"/>
          </a:xfrm>
          <a:prstGeom prst="rect">
            <a:avLst/>
          </a:prstGeom>
          <a:solidFill>
            <a:srgbClr val="FFF2CC"/>
          </a:solidFill>
          <a:ln w="9525" cap="flat" cmpd="sng">
            <a:solidFill>
              <a:srgbClr val="53585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latin typeface="Helvetica Neue"/>
                <a:ea typeface="Helvetica Neue"/>
                <a:cs typeface="Helvetica Neue"/>
                <a:sym typeface="Helvetica Neue"/>
              </a:rPr>
              <a:t>Distributed Training</a:t>
            </a:r>
            <a:endParaRPr sz="1400" dirty="0">
              <a:latin typeface="Helvetica Neue"/>
              <a:ea typeface="Helvetica Neue"/>
              <a:cs typeface="Helvetica Neue"/>
              <a:sym typeface="Helvetica Neue"/>
            </a:endParaRPr>
          </a:p>
        </p:txBody>
      </p:sp>
      <p:sp>
        <p:nvSpPr>
          <p:cNvPr id="212" name="Google Shape;212;p37"/>
          <p:cNvSpPr/>
          <p:nvPr/>
        </p:nvSpPr>
        <p:spPr>
          <a:xfrm>
            <a:off x="5828962" y="2195175"/>
            <a:ext cx="1197900" cy="495600"/>
          </a:xfrm>
          <a:prstGeom prst="rect">
            <a:avLst/>
          </a:prstGeom>
          <a:solidFill>
            <a:srgbClr val="FFF2CC"/>
          </a:solidFill>
          <a:ln w="9525" cap="flat" cmpd="sng">
            <a:solidFill>
              <a:srgbClr val="53585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latin typeface="Helvetica Neue"/>
                <a:ea typeface="Helvetica Neue"/>
                <a:cs typeface="Helvetica Neue"/>
                <a:sym typeface="Helvetica Neue"/>
              </a:rPr>
              <a:t>Data Processing</a:t>
            </a:r>
            <a:endParaRPr sz="1400" dirty="0">
              <a:latin typeface="Helvetica Neue"/>
              <a:ea typeface="Helvetica Neue"/>
              <a:cs typeface="Helvetica Neue"/>
              <a:sym typeface="Helvetica Neue"/>
            </a:endParaRPr>
          </a:p>
        </p:txBody>
      </p:sp>
      <p:sp>
        <p:nvSpPr>
          <p:cNvPr id="213" name="Google Shape;213;p37"/>
          <p:cNvSpPr/>
          <p:nvPr/>
        </p:nvSpPr>
        <p:spPr>
          <a:xfrm>
            <a:off x="3003125" y="2195175"/>
            <a:ext cx="1033800" cy="495600"/>
          </a:xfrm>
          <a:prstGeom prst="rect">
            <a:avLst/>
          </a:prstGeom>
          <a:solidFill>
            <a:srgbClr val="FFF2CC"/>
          </a:solidFill>
          <a:ln w="9525" cap="flat" cmpd="sng">
            <a:solidFill>
              <a:srgbClr val="53585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latin typeface="Helvetica Neue"/>
                <a:ea typeface="Helvetica Neue"/>
                <a:cs typeface="Helvetica Neue"/>
                <a:sym typeface="Helvetica Neue"/>
              </a:rPr>
              <a:t>Streaming</a:t>
            </a:r>
            <a:endParaRPr sz="1400" dirty="0">
              <a:latin typeface="Helvetica Neue"/>
              <a:ea typeface="Helvetica Neue"/>
              <a:cs typeface="Helvetica Neue"/>
              <a:sym typeface="Helvetica Neue"/>
            </a:endParaRPr>
          </a:p>
        </p:txBody>
      </p:sp>
      <p:sp>
        <p:nvSpPr>
          <p:cNvPr id="214" name="Google Shape;214;p37"/>
          <p:cNvSpPr/>
          <p:nvPr/>
        </p:nvSpPr>
        <p:spPr>
          <a:xfrm>
            <a:off x="1705277" y="2195175"/>
            <a:ext cx="1033800" cy="495600"/>
          </a:xfrm>
          <a:prstGeom prst="rect">
            <a:avLst/>
          </a:prstGeom>
          <a:solidFill>
            <a:srgbClr val="FFF2CC"/>
          </a:solidFill>
          <a:ln w="9525" cap="flat" cmpd="sng">
            <a:solidFill>
              <a:srgbClr val="53585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latin typeface="Helvetica Neue"/>
                <a:ea typeface="Helvetica Neue"/>
                <a:cs typeface="Helvetica Neue"/>
                <a:sym typeface="Helvetica Neue"/>
              </a:rPr>
              <a:t>Model Serving</a:t>
            </a:r>
            <a:endParaRPr sz="1400" dirty="0">
              <a:latin typeface="Helvetica Neue"/>
              <a:ea typeface="Helvetica Neue"/>
              <a:cs typeface="Helvetica Neue"/>
              <a:sym typeface="Helvetica Neue"/>
            </a:endParaRPr>
          </a:p>
        </p:txBody>
      </p:sp>
      <p:sp>
        <p:nvSpPr>
          <p:cNvPr id="215" name="Google Shape;215;p37"/>
          <p:cNvSpPr/>
          <p:nvPr/>
        </p:nvSpPr>
        <p:spPr>
          <a:xfrm>
            <a:off x="7264550" y="2195175"/>
            <a:ext cx="1478700" cy="495600"/>
          </a:xfrm>
          <a:prstGeom prst="rect">
            <a:avLst/>
          </a:prstGeom>
          <a:solidFill>
            <a:srgbClr val="FFF2CC"/>
          </a:solidFill>
          <a:ln w="9525" cap="flat" cmpd="sng">
            <a:solidFill>
              <a:srgbClr val="53585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latin typeface="Helvetica Neue"/>
                <a:ea typeface="Helvetica Neue"/>
                <a:cs typeface="Helvetica Neue"/>
                <a:sym typeface="Helvetica Neue"/>
              </a:rPr>
              <a:t>Hyperparameter Search</a:t>
            </a:r>
            <a:endParaRPr sz="1400" dirty="0">
              <a:latin typeface="Helvetica Neue"/>
              <a:ea typeface="Helvetica Neue"/>
              <a:cs typeface="Helvetica Neue"/>
              <a:sym typeface="Helvetica Neue"/>
            </a:endParaRPr>
          </a:p>
        </p:txBody>
      </p:sp>
      <p:sp>
        <p:nvSpPr>
          <p:cNvPr id="216" name="Google Shape;216;p37"/>
          <p:cNvSpPr/>
          <p:nvPr/>
        </p:nvSpPr>
        <p:spPr>
          <a:xfrm>
            <a:off x="4265275" y="2195175"/>
            <a:ext cx="1326600" cy="495600"/>
          </a:xfrm>
          <a:prstGeom prst="rect">
            <a:avLst/>
          </a:prstGeom>
          <a:solidFill>
            <a:srgbClr val="FFF2CC"/>
          </a:solidFill>
          <a:ln w="9525" cap="flat" cmpd="sng">
            <a:solidFill>
              <a:srgbClr val="53585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latin typeface="Helvetica Neue"/>
                <a:ea typeface="Helvetica Neue"/>
                <a:cs typeface="Helvetica Neue"/>
                <a:sym typeface="Helvetica Neue"/>
              </a:rPr>
              <a:t>Distributed RL</a:t>
            </a:r>
            <a:endParaRPr sz="1400" dirty="0">
              <a:latin typeface="Helvetica Neue"/>
              <a:ea typeface="Helvetica Neue"/>
              <a:cs typeface="Helvetica Neue"/>
              <a:sym typeface="Helvetica Neue"/>
            </a:endParaRPr>
          </a:p>
        </p:txBody>
      </p:sp>
      <p:sp>
        <p:nvSpPr>
          <p:cNvPr id="10" name="Google Shape;278;p41">
            <a:extLst>
              <a:ext uri="{FF2B5EF4-FFF2-40B4-BE49-F238E27FC236}">
                <a16:creationId xmlns:a16="http://schemas.microsoft.com/office/drawing/2014/main" id="{FE431375-41B8-6443-BD79-B3754346A56F}"/>
              </a:ext>
            </a:extLst>
          </p:cNvPr>
          <p:cNvSpPr txBox="1">
            <a:spLocks/>
          </p:cNvSpPr>
          <p:nvPr/>
        </p:nvSpPr>
        <p:spPr>
          <a:xfrm>
            <a:off x="464100" y="597425"/>
            <a:ext cx="8520600" cy="572700"/>
          </a:xfrm>
          <a:prstGeom prst="rect">
            <a:avLst/>
          </a:prstGeom>
        </p:spPr>
        <p:txBody>
          <a:bodyPr spcFirstLastPara="1" vert="horz" wrap="square" lIns="91425" tIns="91425" rIns="91425" bIns="91425" rtlCol="0" anchor="t" anchorCtr="0">
            <a:noAutofit/>
          </a:bodyPr>
          <a:lstStyle>
            <a:lvl1pPr lvl="0" algn="l" defTabSz="457200" rtl="0" eaLnBrk="1" latinLnBrk="0" hangingPunct="1">
              <a:spcBef>
                <a:spcPts val="0"/>
              </a:spcBef>
              <a:spcAft>
                <a:spcPts val="0"/>
              </a:spcAft>
              <a:buSzPts val="2800"/>
              <a:buNone/>
              <a:defRPr sz="4000" b="1" kern="1200" baseline="0">
                <a:solidFill>
                  <a:schemeClr val="accent3"/>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2700" dirty="0">
                <a:latin typeface="Arial" panose="020B0604020202020204" pitchFamily="34" charset="0"/>
                <a:ea typeface="Helvetica Neue"/>
                <a:cs typeface="Arial" panose="020B0604020202020204" pitchFamily="34" charset="0"/>
                <a:sym typeface="Helvetica Neue"/>
              </a:rPr>
              <a:t>What is Ray?</a:t>
            </a:r>
            <a:endParaRPr lang="en-US" sz="2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49128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8"/>
          <p:cNvSpPr/>
          <p:nvPr/>
        </p:nvSpPr>
        <p:spPr>
          <a:xfrm>
            <a:off x="242850" y="1283875"/>
            <a:ext cx="8658300" cy="33627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b="1" dirty="0"/>
          </a:p>
          <a:p>
            <a:pPr marL="0" lvl="0" indent="0">
              <a:spcBef>
                <a:spcPts val="0"/>
              </a:spcBef>
              <a:spcAft>
                <a:spcPts val="0"/>
              </a:spcAft>
              <a:buNone/>
            </a:pPr>
            <a:endParaRPr b="1" dirty="0"/>
          </a:p>
          <a:p>
            <a:pPr marL="0" lvl="0" indent="0">
              <a:spcBef>
                <a:spcPts val="0"/>
              </a:spcBef>
              <a:spcAft>
                <a:spcPts val="0"/>
              </a:spcAft>
              <a:buNone/>
            </a:pPr>
            <a:endParaRPr b="1" dirty="0"/>
          </a:p>
          <a:p>
            <a:pPr marL="0" lvl="0" indent="0">
              <a:spcBef>
                <a:spcPts val="0"/>
              </a:spcBef>
              <a:spcAft>
                <a:spcPts val="0"/>
              </a:spcAft>
              <a:buNone/>
            </a:pPr>
            <a:endParaRPr b="1" dirty="0"/>
          </a:p>
          <a:p>
            <a:pPr marL="0" lvl="0" indent="0">
              <a:spcBef>
                <a:spcPts val="0"/>
              </a:spcBef>
              <a:spcAft>
                <a:spcPts val="0"/>
              </a:spcAft>
              <a:buNone/>
            </a:pPr>
            <a:endParaRPr b="1" dirty="0"/>
          </a:p>
          <a:p>
            <a:pPr marL="0" lvl="0" indent="0">
              <a:spcBef>
                <a:spcPts val="0"/>
              </a:spcBef>
              <a:spcAft>
                <a:spcPts val="0"/>
              </a:spcAft>
              <a:buNone/>
            </a:pPr>
            <a:endParaRPr b="1" dirty="0"/>
          </a:p>
          <a:p>
            <a:pPr marL="0" lvl="0" indent="0" algn="ctr" rtl="0">
              <a:spcBef>
                <a:spcPts val="0"/>
              </a:spcBef>
              <a:spcAft>
                <a:spcPts val="0"/>
              </a:spcAft>
              <a:buNone/>
            </a:pPr>
            <a:endParaRPr b="1" dirty="0"/>
          </a:p>
          <a:p>
            <a:pPr marL="0" lvl="0" indent="0" algn="ctr" rtl="0">
              <a:spcBef>
                <a:spcPts val="0"/>
              </a:spcBef>
              <a:spcAft>
                <a:spcPts val="0"/>
              </a:spcAft>
              <a:buNone/>
            </a:pPr>
            <a:endParaRPr b="1" dirty="0"/>
          </a:p>
          <a:p>
            <a:pPr marL="0" lvl="0" indent="0" algn="ctr">
              <a:spcBef>
                <a:spcPts val="0"/>
              </a:spcBef>
              <a:spcAft>
                <a:spcPts val="0"/>
              </a:spcAft>
              <a:buNone/>
            </a:pPr>
            <a:r>
              <a:rPr lang="en" sz="1600" b="1" dirty="0">
                <a:latin typeface="Arial" panose="020B0604020202020204" pitchFamily="34" charset="0"/>
                <a:cs typeface="Arial" panose="020B0604020202020204" pitchFamily="34" charset="0"/>
              </a:rPr>
              <a:t>Machine Learning Ecosystem</a:t>
            </a:r>
            <a:endParaRPr sz="1600" b="1" dirty="0">
              <a:latin typeface="Arial" panose="020B0604020202020204" pitchFamily="34" charset="0"/>
              <a:cs typeface="Arial" panose="020B0604020202020204" pitchFamily="34" charset="0"/>
            </a:endParaRPr>
          </a:p>
        </p:txBody>
      </p:sp>
      <p:sp>
        <p:nvSpPr>
          <p:cNvPr id="222" name="Google Shape;222;p38"/>
          <p:cNvSpPr/>
          <p:nvPr/>
        </p:nvSpPr>
        <p:spPr>
          <a:xfrm>
            <a:off x="5761238" y="1505625"/>
            <a:ext cx="1326600" cy="18747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dirty="0">
                <a:latin typeface="Arial" panose="020B0604020202020204" pitchFamily="34" charset="0"/>
                <a:cs typeface="Arial" panose="020B0604020202020204" pitchFamily="34" charset="0"/>
              </a:rPr>
              <a:t>Distributed System</a:t>
            </a:r>
            <a:endParaRPr sz="1400" b="1" dirty="0">
              <a:latin typeface="Arial" panose="020B0604020202020204" pitchFamily="34" charset="0"/>
              <a:cs typeface="Arial" panose="020B0604020202020204" pitchFamily="34" charset="0"/>
            </a:endParaRPr>
          </a:p>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p:txBody>
      </p:sp>
      <p:sp>
        <p:nvSpPr>
          <p:cNvPr id="223" name="Google Shape;223;p38"/>
          <p:cNvSpPr/>
          <p:nvPr/>
        </p:nvSpPr>
        <p:spPr>
          <a:xfrm>
            <a:off x="311700" y="1505625"/>
            <a:ext cx="1254300" cy="18747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dirty="0">
                <a:solidFill>
                  <a:schemeClr val="dk1"/>
                </a:solidFill>
                <a:latin typeface="Arial" panose="020B0604020202020204" pitchFamily="34" charset="0"/>
                <a:cs typeface="Arial" panose="020B0604020202020204" pitchFamily="34" charset="0"/>
              </a:rPr>
              <a:t>Distributed</a:t>
            </a:r>
            <a:endParaRPr sz="1400" b="1" dirty="0">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 sz="1400" b="1" dirty="0">
                <a:solidFill>
                  <a:schemeClr val="dk1"/>
                </a:solidFill>
                <a:latin typeface="Arial" panose="020B0604020202020204" pitchFamily="34" charset="0"/>
                <a:cs typeface="Arial" panose="020B0604020202020204" pitchFamily="34" charset="0"/>
              </a:rPr>
              <a:t>System</a:t>
            </a:r>
            <a:endParaRPr sz="1400" b="1" dirty="0">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None/>
            </a:pPr>
            <a:endParaRPr dirty="0">
              <a:solidFill>
                <a:schemeClr val="dk1"/>
              </a:solidFill>
            </a:endParaRPr>
          </a:p>
          <a:p>
            <a:pPr marL="0" lvl="0" indent="0" algn="ctr" rtl="0">
              <a:spcBef>
                <a:spcPts val="0"/>
              </a:spcBef>
              <a:spcAft>
                <a:spcPts val="0"/>
              </a:spcAft>
              <a:buNone/>
            </a:pPr>
            <a:endParaRPr dirty="0">
              <a:solidFill>
                <a:schemeClr val="dk1"/>
              </a:solidFill>
            </a:endParaRPr>
          </a:p>
          <a:p>
            <a:pPr marL="0" lvl="0" indent="0" algn="ctr" rtl="0">
              <a:spcBef>
                <a:spcPts val="0"/>
              </a:spcBef>
              <a:spcAft>
                <a:spcPts val="0"/>
              </a:spcAft>
              <a:buNone/>
            </a:pPr>
            <a:endParaRPr dirty="0">
              <a:solidFill>
                <a:schemeClr val="dk1"/>
              </a:solidFill>
            </a:endParaRPr>
          </a:p>
          <a:p>
            <a:pPr marL="0" lvl="0" indent="0" algn="ctr" rtl="0">
              <a:spcBef>
                <a:spcPts val="0"/>
              </a:spcBef>
              <a:spcAft>
                <a:spcPts val="0"/>
              </a:spcAft>
              <a:buNone/>
            </a:pPr>
            <a:endParaRPr dirty="0">
              <a:solidFill>
                <a:schemeClr val="dk1"/>
              </a:solidFill>
            </a:endParaRPr>
          </a:p>
          <a:p>
            <a:pPr marL="0" lvl="0" indent="0" algn="ctr" rtl="0">
              <a:spcBef>
                <a:spcPts val="0"/>
              </a:spcBef>
              <a:spcAft>
                <a:spcPts val="0"/>
              </a:spcAft>
              <a:buNone/>
            </a:pPr>
            <a:endParaRPr dirty="0">
              <a:solidFill>
                <a:schemeClr val="dk1"/>
              </a:solidFill>
            </a:endParaRPr>
          </a:p>
        </p:txBody>
      </p:sp>
      <p:sp>
        <p:nvSpPr>
          <p:cNvPr id="224" name="Google Shape;224;p38"/>
          <p:cNvSpPr/>
          <p:nvPr/>
        </p:nvSpPr>
        <p:spPr>
          <a:xfrm>
            <a:off x="2917025" y="1505625"/>
            <a:ext cx="1197900" cy="18747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dirty="0">
                <a:solidFill>
                  <a:schemeClr val="dk1"/>
                </a:solidFill>
                <a:latin typeface="Arial" panose="020B0604020202020204" pitchFamily="34" charset="0"/>
                <a:cs typeface="Arial" panose="020B0604020202020204" pitchFamily="34" charset="0"/>
              </a:rPr>
              <a:t>Distributed System</a:t>
            </a:r>
            <a:endParaRPr sz="1400" b="1" dirty="0">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None/>
            </a:pPr>
            <a:endParaRPr dirty="0">
              <a:solidFill>
                <a:schemeClr val="dk1"/>
              </a:solidFill>
            </a:endParaRPr>
          </a:p>
          <a:p>
            <a:pPr marL="0" lvl="0" indent="0" algn="ctr" rtl="0">
              <a:spcBef>
                <a:spcPts val="0"/>
              </a:spcBef>
              <a:spcAft>
                <a:spcPts val="0"/>
              </a:spcAft>
              <a:buNone/>
            </a:pPr>
            <a:endParaRPr dirty="0">
              <a:solidFill>
                <a:schemeClr val="dk1"/>
              </a:solidFill>
            </a:endParaRPr>
          </a:p>
          <a:p>
            <a:pPr marL="0" lvl="0" indent="0" algn="ctr" rtl="0">
              <a:spcBef>
                <a:spcPts val="0"/>
              </a:spcBef>
              <a:spcAft>
                <a:spcPts val="0"/>
              </a:spcAft>
              <a:buNone/>
            </a:pPr>
            <a:endParaRPr dirty="0">
              <a:solidFill>
                <a:schemeClr val="dk1"/>
              </a:solidFill>
            </a:endParaRPr>
          </a:p>
          <a:p>
            <a:pPr marL="0" lvl="0" indent="0" algn="ctr" rtl="0">
              <a:spcBef>
                <a:spcPts val="0"/>
              </a:spcBef>
              <a:spcAft>
                <a:spcPts val="0"/>
              </a:spcAft>
              <a:buNone/>
            </a:pPr>
            <a:endParaRPr dirty="0">
              <a:solidFill>
                <a:schemeClr val="dk1"/>
              </a:solidFill>
            </a:endParaRPr>
          </a:p>
          <a:p>
            <a:pPr marL="0" lvl="0" indent="0" algn="ctr" rtl="0">
              <a:spcBef>
                <a:spcPts val="0"/>
              </a:spcBef>
              <a:spcAft>
                <a:spcPts val="0"/>
              </a:spcAft>
              <a:buNone/>
            </a:pPr>
            <a:endParaRPr dirty="0">
              <a:solidFill>
                <a:schemeClr val="dk1"/>
              </a:solidFill>
            </a:endParaRPr>
          </a:p>
        </p:txBody>
      </p:sp>
      <p:sp>
        <p:nvSpPr>
          <p:cNvPr id="225" name="Google Shape;225;p38"/>
          <p:cNvSpPr/>
          <p:nvPr/>
        </p:nvSpPr>
        <p:spPr>
          <a:xfrm>
            <a:off x="4196400" y="1505625"/>
            <a:ext cx="1478700" cy="18747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dirty="0">
                <a:solidFill>
                  <a:schemeClr val="dk1"/>
                </a:solidFill>
                <a:latin typeface="Arial" panose="020B0604020202020204" pitchFamily="34" charset="0"/>
                <a:cs typeface="Arial" panose="020B0604020202020204" pitchFamily="34" charset="0"/>
              </a:rPr>
              <a:t>Distributed System</a:t>
            </a:r>
            <a:endParaRPr sz="1400" dirty="0">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None/>
            </a:pPr>
            <a:endParaRPr dirty="0">
              <a:solidFill>
                <a:schemeClr val="dk1"/>
              </a:solidFill>
            </a:endParaRPr>
          </a:p>
          <a:p>
            <a:pPr marL="0" lvl="0" indent="0" algn="ctr" rtl="0">
              <a:spcBef>
                <a:spcPts val="0"/>
              </a:spcBef>
              <a:spcAft>
                <a:spcPts val="0"/>
              </a:spcAft>
              <a:buNone/>
            </a:pPr>
            <a:endParaRPr dirty="0">
              <a:solidFill>
                <a:schemeClr val="dk1"/>
              </a:solidFill>
            </a:endParaRPr>
          </a:p>
          <a:p>
            <a:pPr marL="0" lvl="0" indent="0" algn="ctr" rtl="0">
              <a:spcBef>
                <a:spcPts val="0"/>
              </a:spcBef>
              <a:spcAft>
                <a:spcPts val="0"/>
              </a:spcAft>
              <a:buNone/>
            </a:pPr>
            <a:endParaRPr dirty="0">
              <a:solidFill>
                <a:schemeClr val="dk1"/>
              </a:solidFill>
            </a:endParaRPr>
          </a:p>
          <a:p>
            <a:pPr marL="0" lvl="0" indent="0" algn="ctr" rtl="0">
              <a:spcBef>
                <a:spcPts val="0"/>
              </a:spcBef>
              <a:spcAft>
                <a:spcPts val="0"/>
              </a:spcAft>
              <a:buNone/>
            </a:pPr>
            <a:endParaRPr dirty="0">
              <a:solidFill>
                <a:schemeClr val="dk1"/>
              </a:solidFill>
            </a:endParaRPr>
          </a:p>
          <a:p>
            <a:pPr marL="0" lvl="0" indent="0" algn="ctr" rtl="0">
              <a:spcBef>
                <a:spcPts val="0"/>
              </a:spcBef>
              <a:spcAft>
                <a:spcPts val="0"/>
              </a:spcAft>
              <a:buNone/>
            </a:pPr>
            <a:endParaRPr dirty="0">
              <a:solidFill>
                <a:schemeClr val="dk1"/>
              </a:solidFill>
            </a:endParaRPr>
          </a:p>
        </p:txBody>
      </p:sp>
      <p:sp>
        <p:nvSpPr>
          <p:cNvPr id="227" name="Google Shape;227;p38"/>
          <p:cNvSpPr/>
          <p:nvPr/>
        </p:nvSpPr>
        <p:spPr>
          <a:xfrm>
            <a:off x="388600" y="2195175"/>
            <a:ext cx="1095600" cy="495600"/>
          </a:xfrm>
          <a:prstGeom prst="rect">
            <a:avLst/>
          </a:prstGeom>
          <a:solidFill>
            <a:srgbClr val="FFF2CC"/>
          </a:solidFill>
          <a:ln w="9525" cap="flat" cmpd="sng">
            <a:solidFill>
              <a:srgbClr val="53585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latin typeface="Helvetica Neue"/>
                <a:ea typeface="Helvetica Neue"/>
                <a:cs typeface="Helvetica Neue"/>
                <a:sym typeface="Helvetica Neue"/>
              </a:rPr>
              <a:t>Distributed Training</a:t>
            </a:r>
            <a:endParaRPr sz="1400" dirty="0">
              <a:latin typeface="Helvetica Neue"/>
              <a:ea typeface="Helvetica Neue"/>
              <a:cs typeface="Helvetica Neue"/>
              <a:sym typeface="Helvetica Neue"/>
            </a:endParaRPr>
          </a:p>
        </p:txBody>
      </p:sp>
      <p:sp>
        <p:nvSpPr>
          <p:cNvPr id="228" name="Google Shape;228;p38"/>
          <p:cNvSpPr/>
          <p:nvPr/>
        </p:nvSpPr>
        <p:spPr>
          <a:xfrm>
            <a:off x="5828962" y="2195175"/>
            <a:ext cx="1197900" cy="495600"/>
          </a:xfrm>
          <a:prstGeom prst="rect">
            <a:avLst/>
          </a:prstGeom>
          <a:solidFill>
            <a:srgbClr val="FFF2CC"/>
          </a:solidFill>
          <a:ln w="9525" cap="flat" cmpd="sng">
            <a:solidFill>
              <a:srgbClr val="53585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solidFill>
                  <a:schemeClr val="dk1"/>
                </a:solidFill>
                <a:latin typeface="Helvetica Neue"/>
                <a:ea typeface="Helvetica Neue"/>
                <a:cs typeface="Helvetica Neue"/>
                <a:sym typeface="Helvetica Neue"/>
              </a:rPr>
              <a:t>Data Processing</a:t>
            </a:r>
            <a:endParaRPr sz="1400" dirty="0">
              <a:latin typeface="Helvetica Neue"/>
              <a:ea typeface="Helvetica Neue"/>
              <a:cs typeface="Helvetica Neue"/>
              <a:sym typeface="Helvetica Neue"/>
            </a:endParaRPr>
          </a:p>
        </p:txBody>
      </p:sp>
      <p:sp>
        <p:nvSpPr>
          <p:cNvPr id="229" name="Google Shape;229;p38"/>
          <p:cNvSpPr/>
          <p:nvPr/>
        </p:nvSpPr>
        <p:spPr>
          <a:xfrm>
            <a:off x="3003125" y="2195175"/>
            <a:ext cx="1033800" cy="495600"/>
          </a:xfrm>
          <a:prstGeom prst="rect">
            <a:avLst/>
          </a:prstGeom>
          <a:solidFill>
            <a:srgbClr val="FFF2CC"/>
          </a:solidFill>
          <a:ln w="9525" cap="flat" cmpd="sng">
            <a:solidFill>
              <a:srgbClr val="53585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latin typeface="Helvetica Neue"/>
                <a:ea typeface="Helvetica Neue"/>
                <a:cs typeface="Helvetica Neue"/>
                <a:sym typeface="Helvetica Neue"/>
              </a:rPr>
              <a:t>Streaming</a:t>
            </a:r>
            <a:endParaRPr sz="1400" dirty="0">
              <a:latin typeface="Helvetica Neue"/>
              <a:ea typeface="Helvetica Neue"/>
              <a:cs typeface="Helvetica Neue"/>
              <a:sym typeface="Helvetica Neue"/>
            </a:endParaRPr>
          </a:p>
        </p:txBody>
      </p:sp>
      <p:sp>
        <p:nvSpPr>
          <p:cNvPr id="230" name="Google Shape;230;p38"/>
          <p:cNvSpPr/>
          <p:nvPr/>
        </p:nvSpPr>
        <p:spPr>
          <a:xfrm>
            <a:off x="4265275" y="2195175"/>
            <a:ext cx="1326600" cy="495600"/>
          </a:xfrm>
          <a:prstGeom prst="rect">
            <a:avLst/>
          </a:prstGeom>
          <a:solidFill>
            <a:srgbClr val="FFF2CC"/>
          </a:solidFill>
          <a:ln w="9525" cap="flat" cmpd="sng">
            <a:solidFill>
              <a:srgbClr val="53585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latin typeface="Helvetica Neue"/>
                <a:ea typeface="Helvetica Neue"/>
                <a:cs typeface="Helvetica Neue"/>
                <a:sym typeface="Helvetica Neue"/>
              </a:rPr>
              <a:t>Distributed RL</a:t>
            </a:r>
            <a:endParaRPr sz="1400" dirty="0">
              <a:latin typeface="Helvetica Neue"/>
              <a:ea typeface="Helvetica Neue"/>
              <a:cs typeface="Helvetica Neue"/>
              <a:sym typeface="Helvetica Neue"/>
            </a:endParaRPr>
          </a:p>
        </p:txBody>
      </p:sp>
      <p:sp>
        <p:nvSpPr>
          <p:cNvPr id="231" name="Google Shape;231;p38"/>
          <p:cNvSpPr/>
          <p:nvPr/>
        </p:nvSpPr>
        <p:spPr>
          <a:xfrm>
            <a:off x="1636945" y="1505625"/>
            <a:ext cx="1197900" cy="18747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dirty="0">
                <a:solidFill>
                  <a:schemeClr val="dk1"/>
                </a:solidFill>
                <a:latin typeface="Arial" panose="020B0604020202020204" pitchFamily="34" charset="0"/>
                <a:cs typeface="Arial" panose="020B0604020202020204" pitchFamily="34" charset="0"/>
              </a:rPr>
              <a:t>Distributed System</a:t>
            </a:r>
            <a:endParaRPr sz="1400" b="1" dirty="0">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None/>
            </a:pPr>
            <a:endParaRPr dirty="0">
              <a:solidFill>
                <a:schemeClr val="dk1"/>
              </a:solidFill>
            </a:endParaRPr>
          </a:p>
          <a:p>
            <a:pPr marL="0" lvl="0" indent="0" algn="ctr" rtl="0">
              <a:spcBef>
                <a:spcPts val="0"/>
              </a:spcBef>
              <a:spcAft>
                <a:spcPts val="0"/>
              </a:spcAft>
              <a:buNone/>
            </a:pPr>
            <a:endParaRPr dirty="0">
              <a:solidFill>
                <a:schemeClr val="dk1"/>
              </a:solidFill>
            </a:endParaRPr>
          </a:p>
          <a:p>
            <a:pPr marL="0" lvl="0" indent="0" algn="ctr" rtl="0">
              <a:spcBef>
                <a:spcPts val="0"/>
              </a:spcBef>
              <a:spcAft>
                <a:spcPts val="0"/>
              </a:spcAft>
              <a:buNone/>
            </a:pPr>
            <a:endParaRPr dirty="0">
              <a:solidFill>
                <a:schemeClr val="dk1"/>
              </a:solidFill>
            </a:endParaRPr>
          </a:p>
          <a:p>
            <a:pPr marL="0" lvl="0" indent="0" algn="ctr" rtl="0">
              <a:spcBef>
                <a:spcPts val="0"/>
              </a:spcBef>
              <a:spcAft>
                <a:spcPts val="0"/>
              </a:spcAft>
              <a:buNone/>
            </a:pPr>
            <a:endParaRPr dirty="0">
              <a:solidFill>
                <a:schemeClr val="dk1"/>
              </a:solidFill>
            </a:endParaRPr>
          </a:p>
          <a:p>
            <a:pPr marL="0" lvl="0" indent="0" algn="ctr" rtl="0">
              <a:spcBef>
                <a:spcPts val="0"/>
              </a:spcBef>
              <a:spcAft>
                <a:spcPts val="0"/>
              </a:spcAft>
              <a:buNone/>
            </a:pPr>
            <a:endParaRPr dirty="0">
              <a:solidFill>
                <a:schemeClr val="dk1"/>
              </a:solidFill>
            </a:endParaRPr>
          </a:p>
        </p:txBody>
      </p:sp>
      <p:sp>
        <p:nvSpPr>
          <p:cNvPr id="232" name="Google Shape;232;p38"/>
          <p:cNvSpPr/>
          <p:nvPr/>
        </p:nvSpPr>
        <p:spPr>
          <a:xfrm>
            <a:off x="1705277" y="2195175"/>
            <a:ext cx="1033800" cy="495600"/>
          </a:xfrm>
          <a:prstGeom prst="rect">
            <a:avLst/>
          </a:prstGeom>
          <a:solidFill>
            <a:srgbClr val="FFF2CC"/>
          </a:solidFill>
          <a:ln w="9525" cap="flat" cmpd="sng">
            <a:solidFill>
              <a:srgbClr val="53585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latin typeface="Helvetica Neue"/>
                <a:ea typeface="Helvetica Neue"/>
                <a:cs typeface="Helvetica Neue"/>
                <a:sym typeface="Helvetica Neue"/>
              </a:rPr>
              <a:t>Model Serving</a:t>
            </a:r>
            <a:endParaRPr sz="1400" dirty="0">
              <a:latin typeface="Helvetica Neue"/>
              <a:ea typeface="Helvetica Neue"/>
              <a:cs typeface="Helvetica Neue"/>
              <a:sym typeface="Helvetica Neue"/>
            </a:endParaRPr>
          </a:p>
        </p:txBody>
      </p:sp>
      <p:sp>
        <p:nvSpPr>
          <p:cNvPr id="233" name="Google Shape;233;p38"/>
          <p:cNvSpPr/>
          <p:nvPr/>
        </p:nvSpPr>
        <p:spPr>
          <a:xfrm>
            <a:off x="7174000" y="1505625"/>
            <a:ext cx="1621800" cy="18747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dirty="0">
                <a:solidFill>
                  <a:schemeClr val="dk1"/>
                </a:solidFill>
                <a:latin typeface="Arial" panose="020B0604020202020204" pitchFamily="34" charset="0"/>
                <a:cs typeface="Arial" panose="020B0604020202020204" pitchFamily="34" charset="0"/>
              </a:rPr>
              <a:t>Distributed System</a:t>
            </a:r>
            <a:endParaRPr sz="1400" dirty="0">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None/>
            </a:pPr>
            <a:endParaRPr dirty="0">
              <a:solidFill>
                <a:schemeClr val="dk1"/>
              </a:solidFill>
            </a:endParaRPr>
          </a:p>
          <a:p>
            <a:pPr marL="0" lvl="0" indent="0" algn="ctr" rtl="0">
              <a:spcBef>
                <a:spcPts val="0"/>
              </a:spcBef>
              <a:spcAft>
                <a:spcPts val="0"/>
              </a:spcAft>
              <a:buNone/>
            </a:pPr>
            <a:endParaRPr dirty="0">
              <a:solidFill>
                <a:schemeClr val="dk1"/>
              </a:solidFill>
            </a:endParaRPr>
          </a:p>
          <a:p>
            <a:pPr marL="0" lvl="0" indent="0" algn="ctr" rtl="0">
              <a:spcBef>
                <a:spcPts val="0"/>
              </a:spcBef>
              <a:spcAft>
                <a:spcPts val="0"/>
              </a:spcAft>
              <a:buNone/>
            </a:pPr>
            <a:endParaRPr dirty="0">
              <a:solidFill>
                <a:schemeClr val="dk1"/>
              </a:solidFill>
            </a:endParaRPr>
          </a:p>
          <a:p>
            <a:pPr marL="0" lvl="0" indent="0" algn="ctr" rtl="0">
              <a:spcBef>
                <a:spcPts val="0"/>
              </a:spcBef>
              <a:spcAft>
                <a:spcPts val="0"/>
              </a:spcAft>
              <a:buNone/>
            </a:pPr>
            <a:endParaRPr dirty="0">
              <a:solidFill>
                <a:schemeClr val="dk1"/>
              </a:solidFill>
            </a:endParaRPr>
          </a:p>
          <a:p>
            <a:pPr marL="0" lvl="0" indent="0" algn="ctr" rtl="0">
              <a:spcBef>
                <a:spcPts val="0"/>
              </a:spcBef>
              <a:spcAft>
                <a:spcPts val="0"/>
              </a:spcAft>
              <a:buNone/>
            </a:pPr>
            <a:endParaRPr dirty="0">
              <a:solidFill>
                <a:schemeClr val="dk1"/>
              </a:solidFill>
            </a:endParaRPr>
          </a:p>
        </p:txBody>
      </p:sp>
      <p:sp>
        <p:nvSpPr>
          <p:cNvPr id="234" name="Google Shape;234;p38"/>
          <p:cNvSpPr/>
          <p:nvPr/>
        </p:nvSpPr>
        <p:spPr>
          <a:xfrm>
            <a:off x="7264550" y="2195175"/>
            <a:ext cx="1478700" cy="495600"/>
          </a:xfrm>
          <a:prstGeom prst="rect">
            <a:avLst/>
          </a:prstGeom>
          <a:solidFill>
            <a:srgbClr val="FFF2CC"/>
          </a:solidFill>
          <a:ln w="9525" cap="flat" cmpd="sng">
            <a:solidFill>
              <a:srgbClr val="53585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latin typeface="Helvetica Neue"/>
                <a:ea typeface="Helvetica Neue"/>
                <a:cs typeface="Helvetica Neue"/>
                <a:sym typeface="Helvetica Neue"/>
              </a:rPr>
              <a:t>Hyperparameter Search</a:t>
            </a:r>
            <a:endParaRPr sz="1400" dirty="0">
              <a:latin typeface="Helvetica Neue"/>
              <a:ea typeface="Helvetica Neue"/>
              <a:cs typeface="Helvetica Neue"/>
              <a:sym typeface="Helvetica Neue"/>
            </a:endParaRPr>
          </a:p>
        </p:txBody>
      </p:sp>
      <p:sp>
        <p:nvSpPr>
          <p:cNvPr id="17" name="Google Shape;253;p39">
            <a:extLst>
              <a:ext uri="{FF2B5EF4-FFF2-40B4-BE49-F238E27FC236}">
                <a16:creationId xmlns:a16="http://schemas.microsoft.com/office/drawing/2014/main" id="{91AE8403-0C45-DE49-99E6-CD379360C5B6}"/>
              </a:ext>
            </a:extLst>
          </p:cNvPr>
          <p:cNvSpPr txBox="1"/>
          <p:nvPr/>
        </p:nvSpPr>
        <p:spPr>
          <a:xfrm>
            <a:off x="356875" y="2690775"/>
            <a:ext cx="1197900" cy="72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 dirty="0" err="1">
                <a:solidFill>
                  <a:schemeClr val="dk1"/>
                </a:solidFill>
              </a:rPr>
              <a:t>Horovod</a:t>
            </a:r>
            <a:r>
              <a:rPr lang="en" sz="1000" dirty="0">
                <a:solidFill>
                  <a:schemeClr val="dk1"/>
                </a:solidFill>
              </a:rPr>
              <a:t>, Distributed TF, Parameter Server</a:t>
            </a:r>
            <a:endParaRPr sz="1000" dirty="0">
              <a:solidFill>
                <a:schemeClr val="dk1"/>
              </a:solidFill>
            </a:endParaRPr>
          </a:p>
        </p:txBody>
      </p:sp>
      <p:sp>
        <p:nvSpPr>
          <p:cNvPr id="18" name="Google Shape;254;p39">
            <a:extLst>
              <a:ext uri="{FF2B5EF4-FFF2-40B4-BE49-F238E27FC236}">
                <a16:creationId xmlns:a16="http://schemas.microsoft.com/office/drawing/2014/main" id="{0A0ECA14-B51A-F440-9821-DD8932CD5BBF}"/>
              </a:ext>
            </a:extLst>
          </p:cNvPr>
          <p:cNvSpPr txBox="1"/>
          <p:nvPr/>
        </p:nvSpPr>
        <p:spPr>
          <a:xfrm>
            <a:off x="1642563" y="2690775"/>
            <a:ext cx="1197900" cy="72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rPr>
              <a:t>Clipper, TensorFlow Serving</a:t>
            </a:r>
            <a:endParaRPr sz="1000" dirty="0">
              <a:solidFill>
                <a:schemeClr val="dk1"/>
              </a:solidFill>
            </a:endParaRPr>
          </a:p>
        </p:txBody>
      </p:sp>
      <p:sp>
        <p:nvSpPr>
          <p:cNvPr id="19" name="Google Shape;255;p39">
            <a:extLst>
              <a:ext uri="{FF2B5EF4-FFF2-40B4-BE49-F238E27FC236}">
                <a16:creationId xmlns:a16="http://schemas.microsoft.com/office/drawing/2014/main" id="{8E8B17CD-8072-B941-993C-B3EFBADECCC1}"/>
              </a:ext>
            </a:extLst>
          </p:cNvPr>
          <p:cNvSpPr txBox="1"/>
          <p:nvPr/>
        </p:nvSpPr>
        <p:spPr>
          <a:xfrm>
            <a:off x="2919475" y="2690775"/>
            <a:ext cx="1197900" cy="72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err="1">
                <a:solidFill>
                  <a:schemeClr val="dk1"/>
                </a:solidFill>
              </a:rPr>
              <a:t>Flink</a:t>
            </a:r>
            <a:r>
              <a:rPr lang="en" sz="1000" dirty="0">
                <a:solidFill>
                  <a:schemeClr val="dk1"/>
                </a:solidFill>
              </a:rPr>
              <a:t>, many others</a:t>
            </a:r>
            <a:endParaRPr sz="1000" dirty="0">
              <a:solidFill>
                <a:schemeClr val="dk1"/>
              </a:solidFill>
            </a:endParaRPr>
          </a:p>
        </p:txBody>
      </p:sp>
      <p:sp>
        <p:nvSpPr>
          <p:cNvPr id="20" name="Google Shape;256;p39">
            <a:extLst>
              <a:ext uri="{FF2B5EF4-FFF2-40B4-BE49-F238E27FC236}">
                <a16:creationId xmlns:a16="http://schemas.microsoft.com/office/drawing/2014/main" id="{E6EE39C1-6534-1643-8ED8-7ADAEF681CEC}"/>
              </a:ext>
            </a:extLst>
          </p:cNvPr>
          <p:cNvSpPr txBox="1"/>
          <p:nvPr/>
        </p:nvSpPr>
        <p:spPr>
          <a:xfrm>
            <a:off x="4196275" y="2690775"/>
            <a:ext cx="1478700" cy="72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rPr>
              <a:t>Baselines, </a:t>
            </a:r>
            <a:r>
              <a:rPr lang="en" sz="1000" dirty="0" err="1">
                <a:solidFill>
                  <a:schemeClr val="dk1"/>
                </a:solidFill>
              </a:rPr>
              <a:t>RLlab</a:t>
            </a:r>
            <a:r>
              <a:rPr lang="en" sz="1000" dirty="0">
                <a:solidFill>
                  <a:schemeClr val="dk1"/>
                </a:solidFill>
              </a:rPr>
              <a:t>, ELF, Coach, </a:t>
            </a:r>
            <a:r>
              <a:rPr lang="en" sz="1000" dirty="0" err="1">
                <a:solidFill>
                  <a:schemeClr val="dk1"/>
                </a:solidFill>
              </a:rPr>
              <a:t>TensorForce</a:t>
            </a:r>
            <a:r>
              <a:rPr lang="en" sz="1000" dirty="0">
                <a:solidFill>
                  <a:schemeClr val="dk1"/>
                </a:solidFill>
              </a:rPr>
              <a:t>, </a:t>
            </a:r>
            <a:r>
              <a:rPr lang="en" sz="1000" dirty="0" err="1">
                <a:solidFill>
                  <a:schemeClr val="dk1"/>
                </a:solidFill>
              </a:rPr>
              <a:t>ChainerRL</a:t>
            </a:r>
            <a:endParaRPr sz="1000" dirty="0">
              <a:solidFill>
                <a:schemeClr val="dk1"/>
              </a:solidFill>
            </a:endParaRPr>
          </a:p>
        </p:txBody>
      </p:sp>
      <p:sp>
        <p:nvSpPr>
          <p:cNvPr id="21" name="Google Shape;257;p39">
            <a:extLst>
              <a:ext uri="{FF2B5EF4-FFF2-40B4-BE49-F238E27FC236}">
                <a16:creationId xmlns:a16="http://schemas.microsoft.com/office/drawing/2014/main" id="{3043A295-2B76-CF4C-B005-B6E2919BDF40}"/>
              </a:ext>
            </a:extLst>
          </p:cNvPr>
          <p:cNvSpPr txBox="1"/>
          <p:nvPr/>
        </p:nvSpPr>
        <p:spPr>
          <a:xfrm>
            <a:off x="5761238" y="2690775"/>
            <a:ext cx="1326600" cy="72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rPr>
              <a:t>MapReduce, Hadoop, Spark</a:t>
            </a:r>
            <a:endParaRPr sz="1000" dirty="0">
              <a:solidFill>
                <a:schemeClr val="dk1"/>
              </a:solidFill>
            </a:endParaRPr>
          </a:p>
        </p:txBody>
      </p:sp>
      <p:sp>
        <p:nvSpPr>
          <p:cNvPr id="22" name="Google Shape;258;p39">
            <a:extLst>
              <a:ext uri="{FF2B5EF4-FFF2-40B4-BE49-F238E27FC236}">
                <a16:creationId xmlns:a16="http://schemas.microsoft.com/office/drawing/2014/main" id="{1AE391E6-1462-644F-AB0F-B22F07B58924}"/>
              </a:ext>
            </a:extLst>
          </p:cNvPr>
          <p:cNvSpPr txBox="1"/>
          <p:nvPr/>
        </p:nvSpPr>
        <p:spPr>
          <a:xfrm>
            <a:off x="7264550" y="2690775"/>
            <a:ext cx="1478700" cy="72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chemeClr val="dk1"/>
                </a:solidFill>
              </a:rPr>
              <a:t>Many internal systems at companies</a:t>
            </a:r>
            <a:endParaRPr sz="1000" dirty="0">
              <a:solidFill>
                <a:schemeClr val="dk1"/>
              </a:solidFill>
            </a:endParaRPr>
          </a:p>
        </p:txBody>
      </p:sp>
      <p:sp>
        <p:nvSpPr>
          <p:cNvPr id="23" name="Google Shape;278;p41">
            <a:extLst>
              <a:ext uri="{FF2B5EF4-FFF2-40B4-BE49-F238E27FC236}">
                <a16:creationId xmlns:a16="http://schemas.microsoft.com/office/drawing/2014/main" id="{135C7798-52FB-8C4A-9015-2D3021F217F8}"/>
              </a:ext>
            </a:extLst>
          </p:cNvPr>
          <p:cNvSpPr txBox="1">
            <a:spLocks/>
          </p:cNvSpPr>
          <p:nvPr/>
        </p:nvSpPr>
        <p:spPr>
          <a:xfrm>
            <a:off x="464100" y="597425"/>
            <a:ext cx="8520600" cy="572700"/>
          </a:xfrm>
          <a:prstGeom prst="rect">
            <a:avLst/>
          </a:prstGeom>
        </p:spPr>
        <p:txBody>
          <a:bodyPr spcFirstLastPara="1" vert="horz" wrap="square" lIns="91425" tIns="91425" rIns="91425" bIns="91425" rtlCol="0" anchor="t" anchorCtr="0">
            <a:noAutofit/>
          </a:bodyPr>
          <a:lstStyle>
            <a:lvl1pPr lvl="0" algn="l" defTabSz="457200" rtl="0" eaLnBrk="1" latinLnBrk="0" hangingPunct="1">
              <a:spcBef>
                <a:spcPts val="0"/>
              </a:spcBef>
              <a:spcAft>
                <a:spcPts val="0"/>
              </a:spcAft>
              <a:buSzPts val="2800"/>
              <a:buNone/>
              <a:defRPr sz="4000" b="1" kern="1200" baseline="0">
                <a:solidFill>
                  <a:schemeClr val="accent3"/>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2700" dirty="0">
                <a:latin typeface="Arial" panose="020B0604020202020204" pitchFamily="34" charset="0"/>
                <a:ea typeface="Helvetica Neue"/>
                <a:cs typeface="Arial" panose="020B0604020202020204" pitchFamily="34" charset="0"/>
                <a:sym typeface="Helvetica Neue"/>
              </a:rPr>
              <a:t>What is Ray?</a:t>
            </a:r>
            <a:endParaRPr lang="en-US" sz="2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4821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0"/>
          <p:cNvSpPr/>
          <p:nvPr/>
        </p:nvSpPr>
        <p:spPr>
          <a:xfrm>
            <a:off x="242850" y="1283875"/>
            <a:ext cx="8658300" cy="33627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b="1" dirty="0"/>
          </a:p>
          <a:p>
            <a:pPr marL="0" lvl="0" indent="0" rtl="0">
              <a:spcBef>
                <a:spcPts val="0"/>
              </a:spcBef>
              <a:spcAft>
                <a:spcPts val="0"/>
              </a:spcAft>
              <a:buNone/>
            </a:pPr>
            <a:endParaRPr b="1" dirty="0"/>
          </a:p>
          <a:p>
            <a:pPr marL="0" lvl="0" indent="0" rtl="0">
              <a:spcBef>
                <a:spcPts val="0"/>
              </a:spcBef>
              <a:spcAft>
                <a:spcPts val="0"/>
              </a:spcAft>
              <a:buNone/>
            </a:pPr>
            <a:endParaRPr b="1" dirty="0"/>
          </a:p>
          <a:p>
            <a:pPr marL="0" lvl="0" indent="0" rtl="0">
              <a:spcBef>
                <a:spcPts val="0"/>
              </a:spcBef>
              <a:spcAft>
                <a:spcPts val="0"/>
              </a:spcAft>
              <a:buNone/>
            </a:pPr>
            <a:endParaRPr b="1" dirty="0"/>
          </a:p>
          <a:p>
            <a:pPr marL="0" lvl="0" indent="0" rtl="0">
              <a:spcBef>
                <a:spcPts val="0"/>
              </a:spcBef>
              <a:spcAft>
                <a:spcPts val="0"/>
              </a:spcAft>
              <a:buNone/>
            </a:pPr>
            <a:endParaRPr b="1" dirty="0"/>
          </a:p>
          <a:p>
            <a:pPr marL="0" lvl="0" indent="0" rtl="0">
              <a:spcBef>
                <a:spcPts val="0"/>
              </a:spcBef>
              <a:spcAft>
                <a:spcPts val="0"/>
              </a:spcAft>
              <a:buNone/>
            </a:pPr>
            <a:endParaRPr b="1" dirty="0"/>
          </a:p>
          <a:p>
            <a:pPr marL="0" lvl="0" indent="0" rtl="0">
              <a:spcBef>
                <a:spcPts val="0"/>
              </a:spcBef>
              <a:spcAft>
                <a:spcPts val="0"/>
              </a:spcAft>
              <a:buNone/>
            </a:pPr>
            <a:endParaRPr b="1" dirty="0"/>
          </a:p>
          <a:p>
            <a:pPr marL="0" lvl="0" indent="0" rtl="0">
              <a:spcBef>
                <a:spcPts val="0"/>
              </a:spcBef>
              <a:spcAft>
                <a:spcPts val="0"/>
              </a:spcAft>
              <a:buNone/>
            </a:pPr>
            <a:endParaRPr b="1" dirty="0"/>
          </a:p>
          <a:p>
            <a:pPr marL="0" lvl="0" indent="0" algn="ctr" rtl="0">
              <a:spcBef>
                <a:spcPts val="0"/>
              </a:spcBef>
              <a:spcAft>
                <a:spcPts val="0"/>
              </a:spcAft>
              <a:buNone/>
            </a:pPr>
            <a:endParaRPr b="1" dirty="0"/>
          </a:p>
          <a:p>
            <a:pPr marL="0" lvl="0" indent="0" algn="ctr" rtl="0">
              <a:spcBef>
                <a:spcPts val="0"/>
              </a:spcBef>
              <a:spcAft>
                <a:spcPts val="0"/>
              </a:spcAft>
              <a:buNone/>
            </a:pPr>
            <a:r>
              <a:rPr lang="en" sz="1600" b="1" dirty="0">
                <a:latin typeface="Arial" panose="020B0604020202020204" pitchFamily="34" charset="0"/>
                <a:cs typeface="Arial" panose="020B0604020202020204" pitchFamily="34" charset="0"/>
              </a:rPr>
              <a:t>Machine Learning Ecosystem</a:t>
            </a:r>
            <a:endParaRPr sz="1600" b="1" dirty="0">
              <a:latin typeface="Arial" panose="020B0604020202020204" pitchFamily="34" charset="0"/>
              <a:cs typeface="Arial" panose="020B0604020202020204" pitchFamily="34" charset="0"/>
            </a:endParaRPr>
          </a:p>
        </p:txBody>
      </p:sp>
      <p:sp>
        <p:nvSpPr>
          <p:cNvPr id="264" name="Google Shape;264;p40"/>
          <p:cNvSpPr/>
          <p:nvPr/>
        </p:nvSpPr>
        <p:spPr>
          <a:xfrm>
            <a:off x="311700" y="1675050"/>
            <a:ext cx="8520600" cy="19566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1"/>
              </a:solidFill>
            </a:endParaRPr>
          </a:p>
          <a:p>
            <a:pPr marL="0" lvl="0" indent="0" algn="ctr" rtl="0">
              <a:spcBef>
                <a:spcPts val="0"/>
              </a:spcBef>
              <a:spcAft>
                <a:spcPts val="0"/>
              </a:spcAft>
              <a:buNone/>
            </a:pPr>
            <a:endParaRPr b="1" dirty="0">
              <a:solidFill>
                <a:schemeClr val="dk1"/>
              </a:solidFill>
            </a:endParaRPr>
          </a:p>
          <a:p>
            <a:pPr marL="0" lvl="0" indent="0" algn="ctr" rtl="0">
              <a:spcBef>
                <a:spcPts val="0"/>
              </a:spcBef>
              <a:spcAft>
                <a:spcPts val="0"/>
              </a:spcAft>
              <a:buNone/>
            </a:pPr>
            <a:endParaRPr b="1" dirty="0">
              <a:solidFill>
                <a:schemeClr val="dk1"/>
              </a:solidFill>
            </a:endParaRPr>
          </a:p>
          <a:p>
            <a:pPr marL="0" lvl="0" indent="0" algn="ctr" rtl="0">
              <a:spcBef>
                <a:spcPts val="0"/>
              </a:spcBef>
              <a:spcAft>
                <a:spcPts val="0"/>
              </a:spcAft>
              <a:buNone/>
            </a:pPr>
            <a:endParaRPr b="1" dirty="0">
              <a:solidFill>
                <a:schemeClr val="dk1"/>
              </a:solidFill>
            </a:endParaRPr>
          </a:p>
          <a:p>
            <a:pPr marL="0" lvl="0" indent="0" algn="ctr" rtl="0">
              <a:spcBef>
                <a:spcPts val="0"/>
              </a:spcBef>
              <a:spcAft>
                <a:spcPts val="0"/>
              </a:spcAft>
              <a:buNone/>
            </a:pPr>
            <a:r>
              <a:rPr lang="en" sz="1600" b="1" dirty="0">
                <a:solidFill>
                  <a:schemeClr val="dk1"/>
                </a:solidFill>
                <a:latin typeface="Arial" panose="020B0604020202020204" pitchFamily="34" charset="0"/>
                <a:cs typeface="Arial" panose="020B0604020202020204" pitchFamily="34" charset="0"/>
              </a:rPr>
              <a:t>Distributed System (Ray)</a:t>
            </a:r>
            <a:endParaRPr sz="1600" b="1" dirty="0">
              <a:solidFill>
                <a:schemeClr val="dk1"/>
              </a:solidFill>
              <a:latin typeface="Arial" panose="020B0604020202020204" pitchFamily="34" charset="0"/>
              <a:cs typeface="Arial" panose="020B0604020202020204" pitchFamily="34" charset="0"/>
            </a:endParaRPr>
          </a:p>
        </p:txBody>
      </p:sp>
      <p:sp>
        <p:nvSpPr>
          <p:cNvPr id="266" name="Google Shape;266;p40"/>
          <p:cNvSpPr/>
          <p:nvPr/>
        </p:nvSpPr>
        <p:spPr>
          <a:xfrm>
            <a:off x="360975" y="1846175"/>
            <a:ext cx="8424300" cy="10077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lang="en" sz="1400" b="1" dirty="0">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 sz="1400" b="1" dirty="0">
                <a:solidFill>
                  <a:schemeClr val="dk1"/>
                </a:solidFill>
                <a:latin typeface="Arial" panose="020B0604020202020204" pitchFamily="34" charset="0"/>
                <a:cs typeface="Arial" panose="020B0604020202020204" pitchFamily="34" charset="0"/>
              </a:rPr>
              <a:t>Libraries</a:t>
            </a:r>
            <a:endParaRPr sz="1400" b="1" dirty="0">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None/>
            </a:pPr>
            <a:endParaRPr b="1" dirty="0">
              <a:solidFill>
                <a:schemeClr val="dk1"/>
              </a:solidFill>
            </a:endParaRPr>
          </a:p>
          <a:p>
            <a:pPr marL="0" lvl="0" indent="0" algn="ctr" rtl="0">
              <a:spcBef>
                <a:spcPts val="0"/>
              </a:spcBef>
              <a:spcAft>
                <a:spcPts val="0"/>
              </a:spcAft>
              <a:buNone/>
            </a:pPr>
            <a:endParaRPr b="1" dirty="0">
              <a:solidFill>
                <a:schemeClr val="dk1"/>
              </a:solidFill>
            </a:endParaRPr>
          </a:p>
          <a:p>
            <a:pPr marL="0" lvl="0" indent="0" algn="ctr" rtl="0">
              <a:spcBef>
                <a:spcPts val="0"/>
              </a:spcBef>
              <a:spcAft>
                <a:spcPts val="0"/>
              </a:spcAft>
              <a:buNone/>
            </a:pPr>
            <a:endParaRPr b="1" dirty="0">
              <a:solidFill>
                <a:schemeClr val="dk1"/>
              </a:solidFill>
            </a:endParaRPr>
          </a:p>
        </p:txBody>
      </p:sp>
      <p:sp>
        <p:nvSpPr>
          <p:cNvPr id="12" name="Google Shape;227;p38">
            <a:extLst>
              <a:ext uri="{FF2B5EF4-FFF2-40B4-BE49-F238E27FC236}">
                <a16:creationId xmlns:a16="http://schemas.microsoft.com/office/drawing/2014/main" id="{5606C0D0-1DE2-E44E-BABF-67823AF8E7B3}"/>
              </a:ext>
            </a:extLst>
          </p:cNvPr>
          <p:cNvSpPr/>
          <p:nvPr/>
        </p:nvSpPr>
        <p:spPr>
          <a:xfrm>
            <a:off x="388600" y="2195175"/>
            <a:ext cx="1095600" cy="495600"/>
          </a:xfrm>
          <a:prstGeom prst="rect">
            <a:avLst/>
          </a:prstGeom>
          <a:solidFill>
            <a:srgbClr val="FFF2CC"/>
          </a:solidFill>
          <a:ln w="9525" cap="flat" cmpd="sng">
            <a:solidFill>
              <a:srgbClr val="53585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latin typeface="Helvetica Neue"/>
                <a:ea typeface="Helvetica Neue"/>
                <a:cs typeface="Helvetica Neue"/>
                <a:sym typeface="Helvetica Neue"/>
              </a:rPr>
              <a:t>Distributed Training</a:t>
            </a:r>
            <a:endParaRPr sz="1400" dirty="0">
              <a:latin typeface="Helvetica Neue"/>
              <a:ea typeface="Helvetica Neue"/>
              <a:cs typeface="Helvetica Neue"/>
              <a:sym typeface="Helvetica Neue"/>
            </a:endParaRPr>
          </a:p>
        </p:txBody>
      </p:sp>
      <p:sp>
        <p:nvSpPr>
          <p:cNvPr id="13" name="Google Shape;228;p38">
            <a:extLst>
              <a:ext uri="{FF2B5EF4-FFF2-40B4-BE49-F238E27FC236}">
                <a16:creationId xmlns:a16="http://schemas.microsoft.com/office/drawing/2014/main" id="{930DA7F1-56A5-7A43-AF55-788E745FC741}"/>
              </a:ext>
            </a:extLst>
          </p:cNvPr>
          <p:cNvSpPr/>
          <p:nvPr/>
        </p:nvSpPr>
        <p:spPr>
          <a:xfrm>
            <a:off x="5828962" y="2195175"/>
            <a:ext cx="1197900" cy="495600"/>
          </a:xfrm>
          <a:prstGeom prst="rect">
            <a:avLst/>
          </a:prstGeom>
          <a:solidFill>
            <a:srgbClr val="FFF2CC"/>
          </a:solidFill>
          <a:ln w="9525" cap="flat" cmpd="sng">
            <a:solidFill>
              <a:srgbClr val="53585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solidFill>
                  <a:schemeClr val="dk1"/>
                </a:solidFill>
                <a:latin typeface="Helvetica Neue"/>
                <a:ea typeface="Helvetica Neue"/>
                <a:cs typeface="Helvetica Neue"/>
                <a:sym typeface="Helvetica Neue"/>
              </a:rPr>
              <a:t>Data Processing</a:t>
            </a:r>
            <a:endParaRPr sz="1400" dirty="0">
              <a:latin typeface="Helvetica Neue"/>
              <a:ea typeface="Helvetica Neue"/>
              <a:cs typeface="Helvetica Neue"/>
              <a:sym typeface="Helvetica Neue"/>
            </a:endParaRPr>
          </a:p>
        </p:txBody>
      </p:sp>
      <p:sp>
        <p:nvSpPr>
          <p:cNvPr id="14" name="Google Shape;229;p38">
            <a:extLst>
              <a:ext uri="{FF2B5EF4-FFF2-40B4-BE49-F238E27FC236}">
                <a16:creationId xmlns:a16="http://schemas.microsoft.com/office/drawing/2014/main" id="{073FF99B-D4E8-7244-B0DE-9ED6870C5D74}"/>
              </a:ext>
            </a:extLst>
          </p:cNvPr>
          <p:cNvSpPr/>
          <p:nvPr/>
        </p:nvSpPr>
        <p:spPr>
          <a:xfrm>
            <a:off x="3003125" y="2195175"/>
            <a:ext cx="1033800" cy="495600"/>
          </a:xfrm>
          <a:prstGeom prst="rect">
            <a:avLst/>
          </a:prstGeom>
          <a:solidFill>
            <a:srgbClr val="FFF2CC"/>
          </a:solidFill>
          <a:ln w="9525" cap="flat" cmpd="sng">
            <a:solidFill>
              <a:srgbClr val="53585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latin typeface="Helvetica Neue"/>
                <a:ea typeface="Helvetica Neue"/>
                <a:cs typeface="Helvetica Neue"/>
                <a:sym typeface="Helvetica Neue"/>
              </a:rPr>
              <a:t>Streaming</a:t>
            </a:r>
            <a:endParaRPr sz="1400" dirty="0">
              <a:latin typeface="Helvetica Neue"/>
              <a:ea typeface="Helvetica Neue"/>
              <a:cs typeface="Helvetica Neue"/>
              <a:sym typeface="Helvetica Neue"/>
            </a:endParaRPr>
          </a:p>
        </p:txBody>
      </p:sp>
      <p:sp>
        <p:nvSpPr>
          <p:cNvPr id="15" name="Google Shape;230;p38">
            <a:extLst>
              <a:ext uri="{FF2B5EF4-FFF2-40B4-BE49-F238E27FC236}">
                <a16:creationId xmlns:a16="http://schemas.microsoft.com/office/drawing/2014/main" id="{1134DF2F-AEA7-9D4F-A2A1-8B295ABC1E0D}"/>
              </a:ext>
            </a:extLst>
          </p:cNvPr>
          <p:cNvSpPr/>
          <p:nvPr/>
        </p:nvSpPr>
        <p:spPr>
          <a:xfrm>
            <a:off x="4265275" y="2195175"/>
            <a:ext cx="1326600" cy="495600"/>
          </a:xfrm>
          <a:prstGeom prst="rect">
            <a:avLst/>
          </a:prstGeom>
          <a:solidFill>
            <a:srgbClr val="FFF2CC"/>
          </a:solidFill>
          <a:ln w="9525" cap="flat" cmpd="sng">
            <a:solidFill>
              <a:srgbClr val="53585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latin typeface="Helvetica Neue"/>
                <a:ea typeface="Helvetica Neue"/>
                <a:cs typeface="Helvetica Neue"/>
                <a:sym typeface="Helvetica Neue"/>
              </a:rPr>
              <a:t>Distributed RL</a:t>
            </a:r>
            <a:endParaRPr sz="1400" dirty="0">
              <a:latin typeface="Helvetica Neue"/>
              <a:ea typeface="Helvetica Neue"/>
              <a:cs typeface="Helvetica Neue"/>
              <a:sym typeface="Helvetica Neue"/>
            </a:endParaRPr>
          </a:p>
        </p:txBody>
      </p:sp>
      <p:sp>
        <p:nvSpPr>
          <p:cNvPr id="16" name="Google Shape;232;p38">
            <a:extLst>
              <a:ext uri="{FF2B5EF4-FFF2-40B4-BE49-F238E27FC236}">
                <a16:creationId xmlns:a16="http://schemas.microsoft.com/office/drawing/2014/main" id="{47474EE3-DD1E-BC4D-8683-BA5554C60A61}"/>
              </a:ext>
            </a:extLst>
          </p:cNvPr>
          <p:cNvSpPr/>
          <p:nvPr/>
        </p:nvSpPr>
        <p:spPr>
          <a:xfrm>
            <a:off x="1705277" y="2195175"/>
            <a:ext cx="1033800" cy="495600"/>
          </a:xfrm>
          <a:prstGeom prst="rect">
            <a:avLst/>
          </a:prstGeom>
          <a:solidFill>
            <a:srgbClr val="FFF2CC"/>
          </a:solidFill>
          <a:ln w="9525" cap="flat" cmpd="sng">
            <a:solidFill>
              <a:srgbClr val="53585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latin typeface="Helvetica Neue"/>
                <a:ea typeface="Helvetica Neue"/>
                <a:cs typeface="Helvetica Neue"/>
                <a:sym typeface="Helvetica Neue"/>
              </a:rPr>
              <a:t>Model Serving</a:t>
            </a:r>
            <a:endParaRPr sz="1400" dirty="0">
              <a:latin typeface="Helvetica Neue"/>
              <a:ea typeface="Helvetica Neue"/>
              <a:cs typeface="Helvetica Neue"/>
              <a:sym typeface="Helvetica Neue"/>
            </a:endParaRPr>
          </a:p>
        </p:txBody>
      </p:sp>
      <p:sp>
        <p:nvSpPr>
          <p:cNvPr id="17" name="Google Shape;234;p38">
            <a:extLst>
              <a:ext uri="{FF2B5EF4-FFF2-40B4-BE49-F238E27FC236}">
                <a16:creationId xmlns:a16="http://schemas.microsoft.com/office/drawing/2014/main" id="{B7D16945-31AC-FA47-933C-A1C72A46CBB3}"/>
              </a:ext>
            </a:extLst>
          </p:cNvPr>
          <p:cNvSpPr/>
          <p:nvPr/>
        </p:nvSpPr>
        <p:spPr>
          <a:xfrm>
            <a:off x="7264550" y="2195175"/>
            <a:ext cx="1478700" cy="495600"/>
          </a:xfrm>
          <a:prstGeom prst="rect">
            <a:avLst/>
          </a:prstGeom>
          <a:solidFill>
            <a:srgbClr val="FFF2CC"/>
          </a:solidFill>
          <a:ln w="9525" cap="flat" cmpd="sng">
            <a:solidFill>
              <a:srgbClr val="53585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latin typeface="Helvetica Neue"/>
                <a:ea typeface="Helvetica Neue"/>
                <a:cs typeface="Helvetica Neue"/>
                <a:sym typeface="Helvetica Neue"/>
              </a:rPr>
              <a:t>Hyperparameter Search</a:t>
            </a:r>
            <a:endParaRPr sz="1400" dirty="0">
              <a:latin typeface="Helvetica Neue"/>
              <a:ea typeface="Helvetica Neue"/>
              <a:cs typeface="Helvetica Neue"/>
              <a:sym typeface="Helvetica Neue"/>
            </a:endParaRPr>
          </a:p>
        </p:txBody>
      </p:sp>
      <p:sp>
        <p:nvSpPr>
          <p:cNvPr id="18" name="Google Shape;278;p41">
            <a:extLst>
              <a:ext uri="{FF2B5EF4-FFF2-40B4-BE49-F238E27FC236}">
                <a16:creationId xmlns:a16="http://schemas.microsoft.com/office/drawing/2014/main" id="{0492BB67-3AE7-9E43-996D-1F06CA6C14C6}"/>
              </a:ext>
            </a:extLst>
          </p:cNvPr>
          <p:cNvSpPr txBox="1">
            <a:spLocks/>
          </p:cNvSpPr>
          <p:nvPr/>
        </p:nvSpPr>
        <p:spPr>
          <a:xfrm>
            <a:off x="464100" y="597425"/>
            <a:ext cx="8520600" cy="572700"/>
          </a:xfrm>
          <a:prstGeom prst="rect">
            <a:avLst/>
          </a:prstGeom>
        </p:spPr>
        <p:txBody>
          <a:bodyPr spcFirstLastPara="1" vert="horz" wrap="square" lIns="91425" tIns="91425" rIns="91425" bIns="91425" rtlCol="0" anchor="t" anchorCtr="0">
            <a:noAutofit/>
          </a:bodyPr>
          <a:lstStyle>
            <a:lvl1pPr lvl="0" algn="l" defTabSz="457200" rtl="0" eaLnBrk="1" latinLnBrk="0" hangingPunct="1">
              <a:spcBef>
                <a:spcPts val="0"/>
              </a:spcBef>
              <a:spcAft>
                <a:spcPts val="0"/>
              </a:spcAft>
              <a:buSzPts val="2800"/>
              <a:buNone/>
              <a:defRPr sz="4000" b="1" kern="1200" baseline="0">
                <a:solidFill>
                  <a:schemeClr val="accent3"/>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2700" dirty="0">
                <a:latin typeface="Arial" panose="020B0604020202020204" pitchFamily="34" charset="0"/>
                <a:ea typeface="Helvetica Neue"/>
                <a:cs typeface="Arial" panose="020B0604020202020204" pitchFamily="34" charset="0"/>
                <a:sym typeface="Helvetica Neue"/>
              </a:rPr>
              <a:t>What is Ray?</a:t>
            </a:r>
            <a:endParaRPr lang="en-US" sz="2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88210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5"/>
          <p:cNvSpPr txBox="1">
            <a:spLocks noGrp="1"/>
          </p:cNvSpPr>
          <p:nvPr>
            <p:ph type="title"/>
          </p:nvPr>
        </p:nvSpPr>
        <p:spPr>
          <a:xfrm>
            <a:off x="311700" y="31467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2700" b="1" dirty="0">
                <a:latin typeface="Arial" panose="020B0604020202020204" pitchFamily="34" charset="0"/>
                <a:ea typeface="Helvetica Neue"/>
                <a:cs typeface="Arial" panose="020B0604020202020204" pitchFamily="34" charset="0"/>
                <a:sym typeface="Helvetica Neue"/>
              </a:rPr>
              <a:t>Programming Languages</a:t>
            </a:r>
            <a:endParaRPr sz="2700" dirty="0">
              <a:latin typeface="Arial" panose="020B0604020202020204" pitchFamily="34" charset="0"/>
              <a:cs typeface="Arial" panose="020B0604020202020204" pitchFamily="34" charset="0"/>
            </a:endParaRPr>
          </a:p>
        </p:txBody>
      </p:sp>
      <p:sp>
        <p:nvSpPr>
          <p:cNvPr id="413" name="Google Shape;413;p55"/>
          <p:cNvSpPr txBox="1">
            <a:spLocks noGrp="1"/>
          </p:cNvSpPr>
          <p:nvPr>
            <p:ph type="body" idx="1"/>
          </p:nvPr>
        </p:nvSpPr>
        <p:spPr>
          <a:xfrm>
            <a:off x="447600" y="1214769"/>
            <a:ext cx="8384700" cy="4275900"/>
          </a:xfrm>
          <a:prstGeom prst="rect">
            <a:avLst/>
          </a:prstGeom>
          <a:noFill/>
          <a:ln>
            <a:noFill/>
          </a:ln>
        </p:spPr>
        <p:txBody>
          <a:bodyPr spcFirstLastPara="1" wrap="square" lIns="0" tIns="17150" rIns="34275" bIns="17150" anchor="t" anchorCtr="0">
            <a:noAutofit/>
          </a:bodyPr>
          <a:lstStyle/>
          <a:p>
            <a:pPr marL="0" marR="152400" lvl="0" indent="0" rtl="0">
              <a:lnSpc>
                <a:spcPct val="100000"/>
              </a:lnSpc>
              <a:spcBef>
                <a:spcPts val="0"/>
              </a:spcBef>
              <a:spcAft>
                <a:spcPts val="0"/>
              </a:spcAft>
              <a:buNone/>
            </a:pPr>
            <a:r>
              <a:rPr lang="en-US" sz="1900" dirty="0">
                <a:solidFill>
                  <a:srgbClr val="000000"/>
                </a:solidFill>
                <a:latin typeface="Helvetica Neue"/>
                <a:ea typeface="Helvetica Neue"/>
                <a:cs typeface="Helvetica Neue"/>
                <a:sym typeface="Helvetica Neue"/>
              </a:rPr>
              <a:t>What do modern languages such as Python provide?</a:t>
            </a:r>
          </a:p>
          <a:p>
            <a:pPr marL="457200" marR="152400" lvl="0" indent="-330200" rtl="0">
              <a:lnSpc>
                <a:spcPct val="100000"/>
              </a:lnSpc>
              <a:spcBef>
                <a:spcPts val="1000"/>
              </a:spcBef>
              <a:spcAft>
                <a:spcPts val="0"/>
              </a:spcAft>
              <a:buClr>
                <a:srgbClr val="000000"/>
              </a:buClr>
              <a:buSzPts val="1600"/>
              <a:buFont typeface="Helvetica Neue"/>
              <a:buChar char="●"/>
            </a:pPr>
            <a:r>
              <a:rPr lang="en-US" sz="1600" dirty="0">
                <a:solidFill>
                  <a:srgbClr val="000000"/>
                </a:solidFill>
                <a:latin typeface="Helvetica Neue"/>
                <a:ea typeface="Helvetica Neue"/>
                <a:cs typeface="Helvetica Neue"/>
                <a:sym typeface="Helvetica Neue"/>
              </a:rPr>
              <a:t>Functions</a:t>
            </a:r>
            <a:endParaRPr sz="1600" dirty="0">
              <a:solidFill>
                <a:srgbClr val="000000"/>
              </a:solidFill>
              <a:latin typeface="Helvetica Neue"/>
              <a:ea typeface="Helvetica Neue"/>
              <a:cs typeface="Helvetica Neue"/>
              <a:sym typeface="Helvetica Neue"/>
            </a:endParaRPr>
          </a:p>
          <a:p>
            <a:pPr marL="457200" marR="152400" lvl="0" indent="-330200" rtl="0">
              <a:spcBef>
                <a:spcPts val="1000"/>
              </a:spcBef>
              <a:spcAft>
                <a:spcPts val="0"/>
              </a:spcAft>
              <a:buClr>
                <a:schemeClr val="dk1"/>
              </a:buClr>
              <a:buSzPts val="1600"/>
              <a:buFont typeface="Helvetica Neue"/>
              <a:buChar char="●"/>
            </a:pPr>
            <a:r>
              <a:rPr lang="en-US" sz="1600" dirty="0">
                <a:solidFill>
                  <a:schemeClr val="dk1"/>
                </a:solidFill>
                <a:latin typeface="Helvetica Neue"/>
                <a:ea typeface="Helvetica Neue"/>
                <a:cs typeface="Helvetica Neue"/>
                <a:sym typeface="Helvetica Neue"/>
              </a:rPr>
              <a:t>Objects</a:t>
            </a:r>
          </a:p>
          <a:p>
            <a:pPr marL="0" marR="152400" lvl="0" indent="0" rtl="0">
              <a:lnSpc>
                <a:spcPct val="100000"/>
              </a:lnSpc>
              <a:spcBef>
                <a:spcPts val="1000"/>
              </a:spcBef>
              <a:spcAft>
                <a:spcPts val="0"/>
              </a:spcAft>
              <a:buNone/>
            </a:pPr>
            <a:endParaRPr lang="en-US" sz="1600" dirty="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512533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5"/>
          <p:cNvSpPr txBox="1">
            <a:spLocks noGrp="1"/>
          </p:cNvSpPr>
          <p:nvPr>
            <p:ph type="title"/>
          </p:nvPr>
        </p:nvSpPr>
        <p:spPr>
          <a:xfrm>
            <a:off x="311700" y="31467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2700" b="1" dirty="0">
                <a:latin typeface="Arial" panose="020B0604020202020204" pitchFamily="34" charset="0"/>
                <a:ea typeface="Helvetica Neue"/>
                <a:cs typeface="Arial" panose="020B0604020202020204" pitchFamily="34" charset="0"/>
                <a:sym typeface="Helvetica Neue"/>
              </a:rPr>
              <a:t>Programming Languages</a:t>
            </a:r>
            <a:endParaRPr sz="2700" dirty="0">
              <a:latin typeface="Arial" panose="020B0604020202020204" pitchFamily="34" charset="0"/>
              <a:cs typeface="Arial" panose="020B0604020202020204" pitchFamily="34" charset="0"/>
            </a:endParaRPr>
          </a:p>
        </p:txBody>
      </p:sp>
      <p:sp>
        <p:nvSpPr>
          <p:cNvPr id="413" name="Google Shape;413;p55"/>
          <p:cNvSpPr txBox="1">
            <a:spLocks noGrp="1"/>
          </p:cNvSpPr>
          <p:nvPr>
            <p:ph type="body" idx="1"/>
          </p:nvPr>
        </p:nvSpPr>
        <p:spPr>
          <a:xfrm>
            <a:off x="447600" y="1214768"/>
            <a:ext cx="8384700" cy="3070152"/>
          </a:xfrm>
          <a:prstGeom prst="rect">
            <a:avLst/>
          </a:prstGeom>
          <a:noFill/>
          <a:ln>
            <a:noFill/>
          </a:ln>
        </p:spPr>
        <p:txBody>
          <a:bodyPr spcFirstLastPara="1" wrap="square" lIns="0" tIns="17150" rIns="34275" bIns="17150" anchor="t" anchorCtr="0">
            <a:noAutofit/>
          </a:bodyPr>
          <a:lstStyle/>
          <a:p>
            <a:pPr marL="0" marR="152400" lvl="0" indent="0" rtl="0">
              <a:lnSpc>
                <a:spcPct val="100000"/>
              </a:lnSpc>
              <a:spcBef>
                <a:spcPts val="0"/>
              </a:spcBef>
              <a:spcAft>
                <a:spcPts val="0"/>
              </a:spcAft>
              <a:buNone/>
            </a:pPr>
            <a:r>
              <a:rPr lang="en-US" sz="1900" dirty="0">
                <a:solidFill>
                  <a:srgbClr val="000000"/>
                </a:solidFill>
                <a:latin typeface="Helvetica Neue"/>
                <a:ea typeface="Helvetica Neue"/>
                <a:cs typeface="Helvetica Neue"/>
                <a:sym typeface="Helvetica Neue"/>
              </a:rPr>
              <a:t>What do modern languages such as Python provide?</a:t>
            </a:r>
          </a:p>
          <a:p>
            <a:pPr marL="457200" marR="152400" lvl="0" indent="-330200" rtl="0">
              <a:lnSpc>
                <a:spcPct val="100000"/>
              </a:lnSpc>
              <a:spcBef>
                <a:spcPts val="1000"/>
              </a:spcBef>
              <a:spcAft>
                <a:spcPts val="0"/>
              </a:spcAft>
              <a:buClr>
                <a:srgbClr val="000000"/>
              </a:buClr>
              <a:buSzPts val="1600"/>
              <a:buFont typeface="Helvetica Neue"/>
              <a:buChar char="●"/>
            </a:pPr>
            <a:r>
              <a:rPr lang="en-US" sz="1600" dirty="0">
                <a:solidFill>
                  <a:srgbClr val="000000"/>
                </a:solidFill>
                <a:latin typeface="Helvetica Neue"/>
                <a:ea typeface="Helvetica Neue"/>
                <a:cs typeface="Helvetica Neue"/>
                <a:sym typeface="Helvetica Neue"/>
              </a:rPr>
              <a:t>Functions</a:t>
            </a:r>
            <a:endParaRPr sz="1600" dirty="0">
              <a:solidFill>
                <a:srgbClr val="000000"/>
              </a:solidFill>
              <a:latin typeface="Helvetica Neue"/>
              <a:ea typeface="Helvetica Neue"/>
              <a:cs typeface="Helvetica Neue"/>
              <a:sym typeface="Helvetica Neue"/>
            </a:endParaRPr>
          </a:p>
          <a:p>
            <a:pPr marL="457200" marR="152400" lvl="0" indent="-330200" rtl="0">
              <a:spcBef>
                <a:spcPts val="1000"/>
              </a:spcBef>
              <a:spcAft>
                <a:spcPts val="0"/>
              </a:spcAft>
              <a:buClr>
                <a:schemeClr val="dk1"/>
              </a:buClr>
              <a:buSzPts val="1600"/>
              <a:buFont typeface="Helvetica Neue"/>
              <a:buChar char="●"/>
            </a:pPr>
            <a:r>
              <a:rPr lang="en-US" sz="1600" dirty="0">
                <a:solidFill>
                  <a:schemeClr val="dk1"/>
                </a:solidFill>
                <a:latin typeface="Helvetica Neue"/>
                <a:ea typeface="Helvetica Neue"/>
                <a:cs typeface="Helvetica Neue"/>
                <a:sym typeface="Helvetica Neue"/>
              </a:rPr>
              <a:t>Objects</a:t>
            </a:r>
          </a:p>
          <a:p>
            <a:pPr marL="0" marR="152400" lvl="0" indent="0" rtl="0">
              <a:lnSpc>
                <a:spcPct val="100000"/>
              </a:lnSpc>
              <a:spcBef>
                <a:spcPts val="1000"/>
              </a:spcBef>
              <a:spcAft>
                <a:spcPts val="0"/>
              </a:spcAft>
              <a:buNone/>
            </a:pPr>
            <a:br>
              <a:rPr lang="en-US" sz="1900" dirty="0">
                <a:solidFill>
                  <a:srgbClr val="000000"/>
                </a:solidFill>
                <a:latin typeface="Helvetica Neue"/>
                <a:ea typeface="Helvetica Neue"/>
                <a:cs typeface="Helvetica Neue"/>
                <a:sym typeface="Helvetica Neue"/>
              </a:rPr>
            </a:br>
            <a:r>
              <a:rPr lang="en-US" sz="1900" dirty="0">
                <a:solidFill>
                  <a:srgbClr val="000000"/>
                </a:solidFill>
                <a:latin typeface="Helvetica Neue"/>
                <a:ea typeface="Helvetica Neue"/>
                <a:cs typeface="Helvetica Neue"/>
                <a:sym typeface="Helvetica Neue"/>
              </a:rPr>
              <a:t>What is the focus of distributed frameworks such as Hadoop and Spark?</a:t>
            </a:r>
          </a:p>
          <a:p>
            <a:pPr marL="457200" marR="152400" lvl="0" indent="-330200" rtl="0">
              <a:lnSpc>
                <a:spcPct val="100000"/>
              </a:lnSpc>
              <a:spcBef>
                <a:spcPts val="1000"/>
              </a:spcBef>
              <a:spcAft>
                <a:spcPts val="0"/>
              </a:spcAft>
              <a:buClr>
                <a:srgbClr val="000000"/>
              </a:buClr>
              <a:buSzPts val="1600"/>
              <a:buFont typeface="Helvetica Neue"/>
              <a:buChar char="●"/>
            </a:pPr>
            <a:r>
              <a:rPr lang="en-US" sz="1600" dirty="0">
                <a:solidFill>
                  <a:srgbClr val="000000"/>
                </a:solidFill>
                <a:latin typeface="Helvetica Neue"/>
                <a:ea typeface="Helvetica Neue"/>
                <a:cs typeface="Helvetica Neue"/>
                <a:sym typeface="Helvetica Neue"/>
              </a:rPr>
              <a:t>Functions</a:t>
            </a:r>
          </a:p>
        </p:txBody>
      </p:sp>
    </p:spTree>
    <p:extLst>
      <p:ext uri="{BB962C8B-B14F-4D97-AF65-F5344CB8AC3E}">
        <p14:creationId xmlns:p14="http://schemas.microsoft.com/office/powerpoint/2010/main" val="8097512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5"/>
          <p:cNvSpPr txBox="1">
            <a:spLocks noGrp="1"/>
          </p:cNvSpPr>
          <p:nvPr>
            <p:ph type="title"/>
          </p:nvPr>
        </p:nvSpPr>
        <p:spPr>
          <a:xfrm>
            <a:off x="311700" y="31467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2700" b="1" dirty="0">
                <a:latin typeface="Arial" panose="020B0604020202020204" pitchFamily="34" charset="0"/>
                <a:ea typeface="Helvetica Neue"/>
                <a:cs typeface="Arial" panose="020B0604020202020204" pitchFamily="34" charset="0"/>
                <a:sym typeface="Helvetica Neue"/>
              </a:rPr>
              <a:t>Ray as a Language for Distributed Computing</a:t>
            </a:r>
            <a:endParaRPr sz="2700" dirty="0">
              <a:latin typeface="Arial" panose="020B0604020202020204" pitchFamily="34" charset="0"/>
              <a:cs typeface="Arial" panose="020B0604020202020204" pitchFamily="34" charset="0"/>
            </a:endParaRPr>
          </a:p>
        </p:txBody>
      </p:sp>
      <p:sp>
        <p:nvSpPr>
          <p:cNvPr id="413" name="Google Shape;413;p55"/>
          <p:cNvSpPr txBox="1">
            <a:spLocks noGrp="1"/>
          </p:cNvSpPr>
          <p:nvPr>
            <p:ph type="body" idx="1"/>
          </p:nvPr>
        </p:nvSpPr>
        <p:spPr>
          <a:xfrm>
            <a:off x="447600" y="1149108"/>
            <a:ext cx="8384700" cy="3479039"/>
          </a:xfrm>
          <a:prstGeom prst="rect">
            <a:avLst/>
          </a:prstGeom>
          <a:noFill/>
          <a:ln>
            <a:noFill/>
          </a:ln>
        </p:spPr>
        <p:txBody>
          <a:bodyPr spcFirstLastPara="1" wrap="square" lIns="0" tIns="17150" rIns="34275" bIns="17150" anchor="t" anchorCtr="0">
            <a:noAutofit/>
          </a:bodyPr>
          <a:lstStyle/>
          <a:p>
            <a:pPr marL="0" marR="152400" lvl="0" indent="0" rtl="0">
              <a:lnSpc>
                <a:spcPct val="100000"/>
              </a:lnSpc>
              <a:spcBef>
                <a:spcPts val="0"/>
              </a:spcBef>
              <a:spcAft>
                <a:spcPts val="0"/>
              </a:spcAft>
              <a:buNone/>
            </a:pPr>
            <a:r>
              <a:rPr lang="en-US" sz="1900" dirty="0">
                <a:solidFill>
                  <a:srgbClr val="000000"/>
                </a:solidFill>
                <a:latin typeface="Helvetica Neue"/>
                <a:ea typeface="Helvetica Neue"/>
                <a:cs typeface="Helvetica Neue"/>
                <a:sym typeface="Helvetica Neue"/>
              </a:rPr>
              <a:t>What does Ray provide?</a:t>
            </a:r>
          </a:p>
          <a:p>
            <a:pPr marL="457200" marR="152400" lvl="0" indent="-330200" rtl="0">
              <a:lnSpc>
                <a:spcPct val="100000"/>
              </a:lnSpc>
              <a:spcBef>
                <a:spcPts val="1000"/>
              </a:spcBef>
              <a:spcAft>
                <a:spcPts val="0"/>
              </a:spcAft>
              <a:buClr>
                <a:srgbClr val="000000"/>
              </a:buClr>
              <a:buSzPts val="1600"/>
              <a:buFont typeface="Helvetica Neue"/>
              <a:buChar char="●"/>
            </a:pPr>
            <a:r>
              <a:rPr lang="en-US" sz="1600" dirty="0">
                <a:solidFill>
                  <a:srgbClr val="000000"/>
                </a:solidFill>
                <a:latin typeface="Helvetica Neue"/>
                <a:ea typeface="Helvetica Neue"/>
                <a:cs typeface="Helvetica Neue"/>
                <a:sym typeface="Helvetica Neue"/>
              </a:rPr>
              <a:t>Distributed functions (“tasks”)</a:t>
            </a:r>
            <a:endParaRPr sz="1600" dirty="0">
              <a:solidFill>
                <a:srgbClr val="000000"/>
              </a:solidFill>
              <a:latin typeface="Helvetica Neue"/>
              <a:ea typeface="Helvetica Neue"/>
              <a:cs typeface="Helvetica Neue"/>
              <a:sym typeface="Helvetica Neue"/>
            </a:endParaRPr>
          </a:p>
          <a:p>
            <a:pPr marL="457200" marR="152400" lvl="0" indent="-330200" rtl="0">
              <a:spcBef>
                <a:spcPts val="1000"/>
              </a:spcBef>
              <a:spcAft>
                <a:spcPts val="0"/>
              </a:spcAft>
              <a:buClr>
                <a:schemeClr val="dk1"/>
              </a:buClr>
              <a:buSzPts val="1600"/>
              <a:buFont typeface="Helvetica Neue"/>
              <a:buChar char="●"/>
            </a:pPr>
            <a:r>
              <a:rPr lang="en-US" sz="1600" dirty="0">
                <a:solidFill>
                  <a:schemeClr val="dk1"/>
                </a:solidFill>
                <a:latin typeface="Helvetica Neue"/>
                <a:ea typeface="Helvetica Neue"/>
                <a:cs typeface="Helvetica Neue"/>
                <a:sym typeface="Helvetica Neue"/>
              </a:rPr>
              <a:t>Distributed objects (“actors”)</a:t>
            </a:r>
          </a:p>
        </p:txBody>
      </p:sp>
    </p:spTree>
    <p:extLst>
      <p:ext uri="{BB962C8B-B14F-4D97-AF65-F5344CB8AC3E}">
        <p14:creationId xmlns:p14="http://schemas.microsoft.com/office/powerpoint/2010/main" val="35355160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5"/>
          <p:cNvSpPr txBox="1">
            <a:spLocks noGrp="1"/>
          </p:cNvSpPr>
          <p:nvPr>
            <p:ph type="title"/>
          </p:nvPr>
        </p:nvSpPr>
        <p:spPr>
          <a:xfrm>
            <a:off x="311700" y="31467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2700" b="1" dirty="0">
                <a:latin typeface="Arial" panose="020B0604020202020204" pitchFamily="34" charset="0"/>
                <a:ea typeface="Helvetica Neue"/>
                <a:cs typeface="Arial" panose="020B0604020202020204" pitchFamily="34" charset="0"/>
                <a:sym typeface="Helvetica Neue"/>
              </a:rPr>
              <a:t>Ray as a Language for Distributed Computing</a:t>
            </a:r>
            <a:endParaRPr sz="2700" dirty="0">
              <a:latin typeface="Arial" panose="020B0604020202020204" pitchFamily="34" charset="0"/>
              <a:cs typeface="Arial" panose="020B0604020202020204" pitchFamily="34" charset="0"/>
            </a:endParaRPr>
          </a:p>
        </p:txBody>
      </p:sp>
      <p:sp>
        <p:nvSpPr>
          <p:cNvPr id="413" name="Google Shape;413;p55"/>
          <p:cNvSpPr txBox="1">
            <a:spLocks noGrp="1"/>
          </p:cNvSpPr>
          <p:nvPr>
            <p:ph type="body" idx="1"/>
          </p:nvPr>
        </p:nvSpPr>
        <p:spPr>
          <a:xfrm>
            <a:off x="447600" y="1149108"/>
            <a:ext cx="8384700" cy="3479039"/>
          </a:xfrm>
          <a:prstGeom prst="rect">
            <a:avLst/>
          </a:prstGeom>
          <a:noFill/>
          <a:ln>
            <a:noFill/>
          </a:ln>
        </p:spPr>
        <p:txBody>
          <a:bodyPr spcFirstLastPara="1" wrap="square" lIns="0" tIns="17150" rIns="34275" bIns="17150" anchor="t" anchorCtr="0">
            <a:noAutofit/>
          </a:bodyPr>
          <a:lstStyle/>
          <a:p>
            <a:pPr marL="0" marR="152400" lvl="0" indent="0" rtl="0">
              <a:lnSpc>
                <a:spcPct val="100000"/>
              </a:lnSpc>
              <a:spcBef>
                <a:spcPts val="0"/>
              </a:spcBef>
              <a:spcAft>
                <a:spcPts val="0"/>
              </a:spcAft>
              <a:buNone/>
            </a:pPr>
            <a:r>
              <a:rPr lang="en-US" sz="1900" dirty="0">
                <a:solidFill>
                  <a:srgbClr val="000000"/>
                </a:solidFill>
                <a:latin typeface="Helvetica Neue"/>
                <a:ea typeface="Helvetica Neue"/>
                <a:cs typeface="Helvetica Neue"/>
                <a:sym typeface="Helvetica Neue"/>
              </a:rPr>
              <a:t>What does Ray provide?</a:t>
            </a:r>
          </a:p>
          <a:p>
            <a:pPr marL="457200" marR="152400" lvl="0" indent="-330200" rtl="0">
              <a:lnSpc>
                <a:spcPct val="100000"/>
              </a:lnSpc>
              <a:spcBef>
                <a:spcPts val="1000"/>
              </a:spcBef>
              <a:spcAft>
                <a:spcPts val="0"/>
              </a:spcAft>
              <a:buClr>
                <a:srgbClr val="000000"/>
              </a:buClr>
              <a:buSzPts val="1600"/>
              <a:buFont typeface="Helvetica Neue"/>
              <a:buChar char="●"/>
            </a:pPr>
            <a:r>
              <a:rPr lang="en-US" sz="1600" dirty="0">
                <a:solidFill>
                  <a:srgbClr val="000000"/>
                </a:solidFill>
                <a:latin typeface="Helvetica Neue"/>
                <a:ea typeface="Helvetica Neue"/>
                <a:cs typeface="Helvetica Neue"/>
                <a:sym typeface="Helvetica Neue"/>
              </a:rPr>
              <a:t>Distributed functions (“tasks”)</a:t>
            </a:r>
            <a:endParaRPr sz="1600" dirty="0">
              <a:solidFill>
                <a:srgbClr val="000000"/>
              </a:solidFill>
              <a:latin typeface="Helvetica Neue"/>
              <a:ea typeface="Helvetica Neue"/>
              <a:cs typeface="Helvetica Neue"/>
              <a:sym typeface="Helvetica Neue"/>
            </a:endParaRPr>
          </a:p>
          <a:p>
            <a:pPr marL="457200" marR="152400" lvl="0" indent="-330200" rtl="0">
              <a:spcBef>
                <a:spcPts val="1000"/>
              </a:spcBef>
              <a:spcAft>
                <a:spcPts val="0"/>
              </a:spcAft>
              <a:buClr>
                <a:schemeClr val="dk1"/>
              </a:buClr>
              <a:buSzPts val="1600"/>
              <a:buFont typeface="Helvetica Neue"/>
              <a:buChar char="●"/>
            </a:pPr>
            <a:r>
              <a:rPr lang="en-US" sz="1600" dirty="0">
                <a:solidFill>
                  <a:schemeClr val="dk1"/>
                </a:solidFill>
                <a:latin typeface="Helvetica Neue"/>
                <a:ea typeface="Helvetica Neue"/>
                <a:cs typeface="Helvetica Neue"/>
                <a:sym typeface="Helvetica Neue"/>
              </a:rPr>
              <a:t>Distributed objects (“actors”)</a:t>
            </a:r>
          </a:p>
          <a:p>
            <a:pPr marL="457200" marR="152400" lvl="0" indent="-330200" rtl="0">
              <a:spcBef>
                <a:spcPts val="1000"/>
              </a:spcBef>
              <a:spcAft>
                <a:spcPts val="0"/>
              </a:spcAft>
              <a:buClr>
                <a:schemeClr val="dk1"/>
              </a:buClr>
              <a:buSzPts val="1600"/>
              <a:buFont typeface="Helvetica Neue"/>
              <a:buChar char="●"/>
            </a:pPr>
            <a:endParaRPr lang="en-US" sz="1600" dirty="0">
              <a:solidFill>
                <a:schemeClr val="dk1"/>
              </a:solidFill>
              <a:latin typeface="Helvetica Neue"/>
              <a:ea typeface="Helvetica Neue"/>
              <a:cs typeface="Helvetica Neue"/>
              <a:sym typeface="Helvetica Neue"/>
            </a:endParaRPr>
          </a:p>
          <a:p>
            <a:pPr marL="0" marR="152400" lvl="0" indent="0">
              <a:spcBef>
                <a:spcPts val="1000"/>
              </a:spcBef>
              <a:buNone/>
            </a:pPr>
            <a:r>
              <a:rPr lang="en-US" sz="1900" dirty="0">
                <a:solidFill>
                  <a:srgbClr val="000000"/>
                </a:solidFill>
                <a:latin typeface="Helvetica Neue"/>
                <a:ea typeface="Helvetica Neue"/>
                <a:cs typeface="Helvetica Neue"/>
                <a:sym typeface="Helvetica Neue"/>
              </a:rPr>
              <a:t>The distributed implementation is provided by the Ray system, with the user not needing to know anything about the details of the implementation</a:t>
            </a:r>
          </a:p>
          <a:p>
            <a:pPr marL="457200" marR="152400" lvl="0" indent="-330200" rtl="0">
              <a:spcBef>
                <a:spcPts val="1000"/>
              </a:spcBef>
              <a:spcAft>
                <a:spcPts val="0"/>
              </a:spcAft>
              <a:buClr>
                <a:schemeClr val="dk1"/>
              </a:buClr>
              <a:buSzPts val="1600"/>
              <a:buFont typeface="Helvetica Neue"/>
              <a:buChar char="●"/>
            </a:pPr>
            <a:endParaRPr lang="en-US" sz="1600" dirty="0">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8428663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64ee7bf15e_0_1269"/>
          <p:cNvSpPr txBox="1">
            <a:spLocks noGrp="1"/>
          </p:cNvSpPr>
          <p:nvPr>
            <p:ph type="title"/>
          </p:nvPr>
        </p:nvSpPr>
        <p:spPr>
          <a:xfrm>
            <a:off x="311700" y="304800"/>
            <a:ext cx="8520525" cy="713025"/>
          </a:xfrm>
          <a:prstGeom prst="rect">
            <a:avLst/>
          </a:prstGeom>
          <a:noFill/>
          <a:ln>
            <a:noFill/>
          </a:ln>
        </p:spPr>
        <p:txBody>
          <a:bodyPr spcFirstLastPara="1" vert="horz" wrap="square" lIns="68569" tIns="68569" rIns="68569" bIns="68569" rtlCol="0" anchor="t" anchorCtr="0">
            <a:noAutofit/>
          </a:bodyPr>
          <a:lstStyle/>
          <a:p>
            <a:pPr>
              <a:lnSpc>
                <a:spcPct val="90000"/>
              </a:lnSpc>
              <a:buClr>
                <a:srgbClr val="404040"/>
              </a:buClr>
              <a:buSzPts val="1400"/>
            </a:pPr>
            <a:r>
              <a:rPr lang="en-US" sz="2700" dirty="0"/>
              <a:t>Single-Threaded Hyperparameter Search</a:t>
            </a:r>
            <a:endParaRPr sz="2700" dirty="0"/>
          </a:p>
        </p:txBody>
      </p:sp>
      <p:sp>
        <p:nvSpPr>
          <p:cNvPr id="423" name="Google Shape;423;g64ee7bf15e_0_1269"/>
          <p:cNvSpPr txBox="1">
            <a:spLocks noGrp="1"/>
          </p:cNvSpPr>
          <p:nvPr>
            <p:ph type="body" idx="1"/>
          </p:nvPr>
        </p:nvSpPr>
        <p:spPr>
          <a:xfrm>
            <a:off x="311700" y="1152475"/>
            <a:ext cx="2840850" cy="3416400"/>
          </a:xfrm>
          <a:prstGeom prst="rect">
            <a:avLst/>
          </a:prstGeom>
          <a:noFill/>
          <a:ln>
            <a:noFill/>
          </a:ln>
        </p:spPr>
        <p:txBody>
          <a:bodyPr spcFirstLastPara="1" vert="horz" wrap="square" lIns="68569" tIns="68569" rIns="68569" bIns="68569" rtlCol="0" anchor="t" anchorCtr="0">
            <a:noAutofit/>
          </a:bodyPr>
          <a:lstStyle/>
          <a:p>
            <a:pPr marL="0" indent="0">
              <a:lnSpc>
                <a:spcPct val="90000"/>
              </a:lnSpc>
              <a:buClr>
                <a:srgbClr val="404040"/>
              </a:buClr>
              <a:buSzPts val="1400"/>
              <a:buNone/>
            </a:pPr>
            <a:r>
              <a:rPr lang="en-US" sz="600"/>
              <a:t>from collections import defaultdict</a:t>
            </a:r>
            <a:endParaRPr sz="600"/>
          </a:p>
          <a:p>
            <a:pPr marL="0" indent="0">
              <a:lnSpc>
                <a:spcPct val="90000"/>
              </a:lnSpc>
              <a:buClr>
                <a:srgbClr val="404040"/>
              </a:buClr>
              <a:buSzPts val="1400"/>
              <a:buNone/>
            </a:pPr>
            <a:r>
              <a:rPr lang="en-US" sz="600"/>
              <a:t>import numpy as np</a:t>
            </a:r>
            <a:endParaRPr/>
          </a:p>
          <a:p>
            <a:pPr marL="0" indent="0">
              <a:lnSpc>
                <a:spcPct val="90000"/>
              </a:lnSpc>
              <a:buClr>
                <a:srgbClr val="404040"/>
              </a:buClr>
              <a:buSzPts val="1400"/>
              <a:buNone/>
            </a:pPr>
            <a:endParaRPr sz="600"/>
          </a:p>
          <a:p>
            <a:pPr marL="0" indent="0">
              <a:lnSpc>
                <a:spcPct val="90000"/>
              </a:lnSpc>
              <a:buClr>
                <a:srgbClr val="404040"/>
              </a:buClr>
              <a:buSzPts val="1400"/>
              <a:buNone/>
            </a:pPr>
            <a:r>
              <a:rPr lang="en-US" sz="600"/>
              <a:t>import tensorflow as tf</a:t>
            </a:r>
            <a:endParaRPr sz="600"/>
          </a:p>
          <a:p>
            <a:pPr marL="0" indent="0">
              <a:lnSpc>
                <a:spcPct val="90000"/>
              </a:lnSpc>
              <a:buClr>
                <a:srgbClr val="404040"/>
              </a:buClr>
              <a:buSzPts val="1400"/>
              <a:buNone/>
            </a:pPr>
            <a:r>
              <a:rPr lang="en-US" sz="600"/>
              <a:t>from tensorflow.examples.tutorials.mnist import input_data</a:t>
            </a:r>
            <a:endParaRPr sz="600"/>
          </a:p>
          <a:p>
            <a:pPr marL="0" indent="0">
              <a:lnSpc>
                <a:spcPct val="90000"/>
              </a:lnSpc>
              <a:buClr>
                <a:srgbClr val="404040"/>
              </a:buClr>
              <a:buSzPts val="1400"/>
              <a:buNone/>
            </a:pPr>
            <a:endParaRPr sz="600"/>
          </a:p>
          <a:p>
            <a:pPr marL="0" indent="0">
              <a:lnSpc>
                <a:spcPct val="90000"/>
              </a:lnSpc>
              <a:buClr>
                <a:srgbClr val="404040"/>
              </a:buClr>
              <a:buSzPts val="1400"/>
              <a:buNone/>
            </a:pPr>
            <a:endParaRPr sz="600"/>
          </a:p>
          <a:p>
            <a:pPr marL="0" indent="0">
              <a:lnSpc>
                <a:spcPct val="90000"/>
              </a:lnSpc>
              <a:buClr>
                <a:srgbClr val="404040"/>
              </a:buClr>
              <a:buSzPts val="1400"/>
              <a:buNone/>
            </a:pPr>
            <a:r>
              <a:rPr lang="en-US" sz="600"/>
              <a:t>def train_cnn_and_compute_accuracy(params, steps, train_images, train_labels,</a:t>
            </a:r>
            <a:endParaRPr/>
          </a:p>
          <a:p>
            <a:pPr marL="0" indent="0">
              <a:lnSpc>
                <a:spcPct val="90000"/>
              </a:lnSpc>
              <a:buClr>
                <a:srgbClr val="404040"/>
              </a:buClr>
              <a:buSzPts val="1400"/>
              <a:buNone/>
            </a:pPr>
            <a:r>
              <a:rPr lang="en-US" sz="600"/>
              <a:t>                                   validation_images, validation_labels,</a:t>
            </a:r>
            <a:endParaRPr/>
          </a:p>
          <a:p>
            <a:pPr marL="0" indent="0">
              <a:lnSpc>
                <a:spcPct val="90000"/>
              </a:lnSpc>
              <a:buClr>
                <a:srgbClr val="404040"/>
              </a:buClr>
              <a:buSzPts val="1400"/>
              <a:buNone/>
            </a:pPr>
            <a:r>
              <a:rPr lang="en-US" sz="600"/>
              <a:t>                                   weights=None):</a:t>
            </a:r>
            <a:endParaRPr/>
          </a:p>
          <a:p>
            <a:pPr marL="0" indent="0">
              <a:lnSpc>
                <a:spcPct val="90000"/>
              </a:lnSpc>
              <a:buClr>
                <a:srgbClr val="404040"/>
              </a:buClr>
              <a:buSzPts val="1400"/>
              <a:buNone/>
            </a:pPr>
            <a:r>
              <a:rPr lang="en-US" sz="600"/>
              <a:t>    # Extract the hyperparameters from the params dictionary.</a:t>
            </a:r>
            <a:endParaRPr/>
          </a:p>
          <a:p>
            <a:pPr marL="0" indent="0">
              <a:lnSpc>
                <a:spcPct val="90000"/>
              </a:lnSpc>
              <a:buClr>
                <a:srgbClr val="404040"/>
              </a:buClr>
              <a:buSzPts val="1400"/>
              <a:buNone/>
            </a:pPr>
            <a:r>
              <a:rPr lang="en-US" sz="600"/>
              <a:t>    learning_rate = params["learning_rate"]</a:t>
            </a:r>
            <a:endParaRPr/>
          </a:p>
          <a:p>
            <a:pPr marL="0" indent="0">
              <a:lnSpc>
                <a:spcPct val="90000"/>
              </a:lnSpc>
              <a:buClr>
                <a:srgbClr val="404040"/>
              </a:buClr>
              <a:buSzPts val="1400"/>
              <a:buNone/>
            </a:pPr>
            <a:r>
              <a:rPr lang="en-US" sz="600"/>
              <a:t>    batch_size = params["batch_size"]</a:t>
            </a:r>
            <a:endParaRPr/>
          </a:p>
          <a:p>
            <a:pPr marL="0" indent="0">
              <a:lnSpc>
                <a:spcPct val="90000"/>
              </a:lnSpc>
              <a:buClr>
                <a:srgbClr val="404040"/>
              </a:buClr>
              <a:buSzPts val="1400"/>
              <a:buNone/>
            </a:pPr>
            <a:r>
              <a:rPr lang="en-US" sz="600"/>
              <a:t>    keep = 1 - params["dropout"]</a:t>
            </a:r>
            <a:endParaRPr/>
          </a:p>
          <a:p>
            <a:pPr marL="0" indent="0">
              <a:lnSpc>
                <a:spcPct val="90000"/>
              </a:lnSpc>
              <a:buClr>
                <a:srgbClr val="404040"/>
              </a:buClr>
              <a:buSzPts val="1400"/>
              <a:buNone/>
            </a:pPr>
            <a:r>
              <a:rPr lang="en-US" sz="600"/>
              <a:t>    stddev = params["stddev"]</a:t>
            </a:r>
            <a:endParaRPr/>
          </a:p>
          <a:p>
            <a:pPr marL="0" indent="0">
              <a:lnSpc>
                <a:spcPct val="90000"/>
              </a:lnSpc>
              <a:buClr>
                <a:srgbClr val="404040"/>
              </a:buClr>
              <a:buSzPts val="1400"/>
              <a:buNone/>
            </a:pPr>
            <a:r>
              <a:rPr lang="en-US" sz="600"/>
              <a:t>    # Create the network and related variables.</a:t>
            </a:r>
            <a:endParaRPr/>
          </a:p>
          <a:p>
            <a:pPr marL="0" indent="0">
              <a:lnSpc>
                <a:spcPct val="90000"/>
              </a:lnSpc>
              <a:buClr>
                <a:srgbClr val="404040"/>
              </a:buClr>
              <a:buSzPts val="1400"/>
              <a:buNone/>
            </a:pPr>
            <a:r>
              <a:rPr lang="en-US" sz="600"/>
              <a:t>    with tf.Graph().as_default():</a:t>
            </a:r>
            <a:endParaRPr/>
          </a:p>
          <a:p>
            <a:pPr marL="0" indent="0">
              <a:lnSpc>
                <a:spcPct val="90000"/>
              </a:lnSpc>
              <a:buClr>
                <a:srgbClr val="404040"/>
              </a:buClr>
              <a:buSzPts val="1400"/>
              <a:buNone/>
            </a:pPr>
            <a:r>
              <a:rPr lang="en-US" sz="600"/>
              <a:t>        # Create the input placeholders for the network.</a:t>
            </a:r>
            <a:endParaRPr/>
          </a:p>
          <a:p>
            <a:pPr marL="0" indent="0">
              <a:lnSpc>
                <a:spcPct val="90000"/>
              </a:lnSpc>
              <a:buClr>
                <a:srgbClr val="404040"/>
              </a:buClr>
              <a:buSzPts val="1400"/>
              <a:buNone/>
            </a:pPr>
            <a:r>
              <a:rPr lang="en-US" sz="600"/>
              <a:t>        x = tf.placeholder(tf.float32, shape=[None, 784])</a:t>
            </a:r>
            <a:endParaRPr/>
          </a:p>
          <a:p>
            <a:pPr marL="0" indent="0">
              <a:lnSpc>
                <a:spcPct val="90000"/>
              </a:lnSpc>
              <a:buClr>
                <a:srgbClr val="404040"/>
              </a:buClr>
              <a:buSzPts val="1400"/>
              <a:buNone/>
            </a:pPr>
            <a:r>
              <a:rPr lang="en-US" sz="600"/>
              <a:t>        y = tf.placeholder(tf.float32, shape=[None, 10])</a:t>
            </a:r>
            <a:endParaRPr/>
          </a:p>
          <a:p>
            <a:pPr marL="0" indent="0">
              <a:lnSpc>
                <a:spcPct val="90000"/>
              </a:lnSpc>
              <a:buClr>
                <a:srgbClr val="404040"/>
              </a:buClr>
              <a:buSzPts val="1400"/>
              <a:buNone/>
            </a:pPr>
            <a:r>
              <a:rPr lang="en-US" sz="600"/>
              <a:t>        keep_prob = tf.placeholder(tf.float32)</a:t>
            </a:r>
            <a:endParaRPr/>
          </a:p>
          <a:p>
            <a:pPr marL="0" indent="0">
              <a:lnSpc>
                <a:spcPct val="90000"/>
              </a:lnSpc>
              <a:buClr>
                <a:srgbClr val="404040"/>
              </a:buClr>
              <a:buSzPts val="1400"/>
              <a:buNone/>
            </a:pPr>
            <a:r>
              <a:rPr lang="en-US" sz="600"/>
              <a:t>        # Create the network.</a:t>
            </a:r>
            <a:endParaRPr/>
          </a:p>
          <a:p>
            <a:pPr marL="0" indent="0">
              <a:lnSpc>
                <a:spcPct val="90000"/>
              </a:lnSpc>
              <a:buClr>
                <a:srgbClr val="404040"/>
              </a:buClr>
              <a:buSzPts val="1400"/>
              <a:buNone/>
            </a:pPr>
            <a:r>
              <a:rPr lang="en-US" sz="600"/>
              <a:t>        train_step, accuracy, loss = cnn_setup(x, y, keep_prob, learning_rate,</a:t>
            </a:r>
            <a:endParaRPr/>
          </a:p>
          <a:p>
            <a:pPr marL="0" indent="0">
              <a:lnSpc>
                <a:spcPct val="90000"/>
              </a:lnSpc>
              <a:buClr>
                <a:srgbClr val="404040"/>
              </a:buClr>
              <a:buSzPts val="1400"/>
              <a:buNone/>
            </a:pPr>
            <a:r>
              <a:rPr lang="en-US" sz="600"/>
              <a:t>                                               stddev)</a:t>
            </a:r>
            <a:endParaRPr/>
          </a:p>
          <a:p>
            <a:pPr marL="0" indent="0">
              <a:lnSpc>
                <a:spcPct val="90000"/>
              </a:lnSpc>
              <a:buClr>
                <a:srgbClr val="404040"/>
              </a:buClr>
              <a:buSzPts val="1400"/>
              <a:buNone/>
            </a:pPr>
            <a:r>
              <a:rPr lang="en-US" sz="600"/>
              <a:t>        # Do the training and evaluation.</a:t>
            </a:r>
            <a:endParaRPr/>
          </a:p>
          <a:p>
            <a:pPr marL="0" indent="0">
              <a:lnSpc>
                <a:spcPct val="90000"/>
              </a:lnSpc>
              <a:buClr>
                <a:srgbClr val="404040"/>
              </a:buClr>
              <a:buSzPts val="1400"/>
              <a:buNone/>
            </a:pPr>
            <a:r>
              <a:rPr lang="en-US" sz="600"/>
              <a:t>        with tf.Session() as sess:</a:t>
            </a:r>
            <a:endParaRPr/>
          </a:p>
          <a:p>
            <a:pPr marL="0" indent="0">
              <a:lnSpc>
                <a:spcPct val="90000"/>
              </a:lnSpc>
              <a:buClr>
                <a:srgbClr val="404040"/>
              </a:buClr>
              <a:buSzPts val="1400"/>
              <a:buNone/>
            </a:pPr>
            <a:r>
              <a:rPr lang="en-US" sz="600"/>
              <a:t>            sess.run(tf.global_variables_initializer())</a:t>
            </a:r>
            <a:endParaRPr/>
          </a:p>
          <a:p>
            <a:pPr marL="0" indent="0">
              <a:lnSpc>
                <a:spcPct val="90000"/>
              </a:lnSpc>
              <a:buClr>
                <a:srgbClr val="404040"/>
              </a:buClr>
              <a:buSzPts val="1400"/>
              <a:buNone/>
            </a:pPr>
            <a:r>
              <a:rPr lang="en-US" sz="600"/>
              <a:t>            if weights is not None:</a:t>
            </a:r>
            <a:endParaRPr/>
          </a:p>
          <a:p>
            <a:pPr marL="0" indent="0">
              <a:lnSpc>
                <a:spcPct val="90000"/>
              </a:lnSpc>
              <a:buClr>
                <a:srgbClr val="404040"/>
              </a:buClr>
              <a:buSzPts val="1400"/>
              <a:buNone/>
            </a:pPr>
            <a:r>
              <a:rPr lang="en-US" sz="600"/>
              <a:t>                variables.set_weights(weights)</a:t>
            </a:r>
            <a:endParaRPr/>
          </a:p>
          <a:p>
            <a:pPr marL="0" indent="0">
              <a:lnSpc>
                <a:spcPct val="90000"/>
              </a:lnSpc>
              <a:buClr>
                <a:srgbClr val="404040"/>
              </a:buClr>
              <a:buSzPts val="1400"/>
              <a:buNone/>
            </a:pPr>
            <a:r>
              <a:rPr lang="en-US" sz="600"/>
              <a:t>            # Do some steps of training.</a:t>
            </a:r>
            <a:endParaRPr/>
          </a:p>
          <a:p>
            <a:pPr marL="0" indent="0">
              <a:lnSpc>
                <a:spcPct val="90000"/>
              </a:lnSpc>
              <a:buClr>
                <a:srgbClr val="404040"/>
              </a:buClr>
              <a:buSzPts val="1400"/>
              <a:buNone/>
            </a:pPr>
            <a:r>
              <a:rPr lang="en-US" sz="600"/>
              <a:t>            for i in range(1, steps + 1):</a:t>
            </a:r>
            <a:endParaRPr/>
          </a:p>
          <a:p>
            <a:pPr marL="0" indent="0">
              <a:lnSpc>
                <a:spcPct val="90000"/>
              </a:lnSpc>
              <a:buClr>
                <a:srgbClr val="404040"/>
              </a:buClr>
              <a:buSzPts val="1400"/>
              <a:buNone/>
            </a:pPr>
            <a:r>
              <a:rPr lang="en-US" sz="600"/>
              <a:t>                image_batch = get_batch(train_images, i, batch_size)</a:t>
            </a:r>
            <a:endParaRPr/>
          </a:p>
          <a:p>
            <a:pPr marL="0" indent="0">
              <a:lnSpc>
                <a:spcPct val="90000"/>
              </a:lnSpc>
              <a:buClr>
                <a:srgbClr val="404040"/>
              </a:buClr>
              <a:buSzPts val="1400"/>
              <a:buNone/>
            </a:pPr>
            <a:r>
              <a:rPr lang="en-US" sz="600"/>
              <a:t>                label_batch = get_batch(train_labels, i, batch_size)</a:t>
            </a:r>
            <a:endParaRPr/>
          </a:p>
          <a:p>
            <a:pPr marL="0" indent="0">
              <a:lnSpc>
                <a:spcPct val="90000"/>
              </a:lnSpc>
              <a:buClr>
                <a:srgbClr val="404040"/>
              </a:buClr>
              <a:buSzPts val="1400"/>
              <a:buNone/>
            </a:pPr>
            <a:r>
              <a:rPr lang="en-US" sz="600"/>
              <a:t>                sess.run(train_step, feed_dict={x: image_batch, y: label_batch,</a:t>
            </a:r>
            <a:endParaRPr/>
          </a:p>
          <a:p>
            <a:pPr marL="0" indent="0">
              <a:lnSpc>
                <a:spcPct val="90000"/>
              </a:lnSpc>
              <a:buClr>
                <a:srgbClr val="404040"/>
              </a:buClr>
              <a:buSzPts val="1400"/>
              <a:buNone/>
            </a:pPr>
            <a:r>
              <a:rPr lang="en-US" sz="600"/>
              <a:t>                                                keep_prob: keep})</a:t>
            </a:r>
            <a:endParaRPr/>
          </a:p>
          <a:p>
            <a:pPr marL="0" indent="0">
              <a:lnSpc>
                <a:spcPct val="90000"/>
              </a:lnSpc>
              <a:buClr>
                <a:srgbClr val="404040"/>
              </a:buClr>
              <a:buSzPts val="1400"/>
              <a:buNone/>
            </a:pPr>
            <a:r>
              <a:rPr lang="en-US" sz="600"/>
              <a:t>            totalacc = accuracy.eval(feed_dict={x: validation_images,</a:t>
            </a:r>
            <a:endParaRPr/>
          </a:p>
          <a:p>
            <a:pPr marL="0" indent="0">
              <a:lnSpc>
                <a:spcPct val="90000"/>
              </a:lnSpc>
              <a:buClr>
                <a:srgbClr val="404040"/>
              </a:buClr>
              <a:buSzPts val="1400"/>
              <a:buNone/>
            </a:pPr>
            <a:r>
              <a:rPr lang="en-US" sz="600"/>
              <a:t>                                                y: validation_labels,</a:t>
            </a:r>
            <a:endParaRPr/>
          </a:p>
          <a:p>
            <a:pPr marL="0" indent="0">
              <a:lnSpc>
                <a:spcPct val="90000"/>
              </a:lnSpc>
              <a:buClr>
                <a:srgbClr val="404040"/>
              </a:buClr>
              <a:buSzPts val="1400"/>
              <a:buNone/>
            </a:pPr>
            <a:r>
              <a:rPr lang="en-US" sz="600"/>
              <a:t>                                                keep_prob: 1.0})</a:t>
            </a:r>
            <a:endParaRPr/>
          </a:p>
          <a:p>
            <a:pPr marL="0" indent="0">
              <a:lnSpc>
                <a:spcPct val="90000"/>
              </a:lnSpc>
              <a:buClr>
                <a:srgbClr val="404040"/>
              </a:buClr>
              <a:buSzPts val="1400"/>
              <a:buNone/>
            </a:pPr>
            <a:r>
              <a:rPr lang="en-US" sz="600"/>
              <a:t>            new_weights = variables.get_weights()</a:t>
            </a:r>
            <a:endParaRPr/>
          </a:p>
          <a:p>
            <a:pPr marL="0" indent="0">
              <a:lnSpc>
                <a:spcPct val="90000"/>
              </a:lnSpc>
              <a:buClr>
                <a:srgbClr val="404040"/>
              </a:buClr>
              <a:buSzPts val="1400"/>
              <a:buNone/>
            </a:pPr>
            <a:r>
              <a:rPr lang="en-US" sz="600"/>
              <a:t>    return float(totalacc), new_weights</a:t>
            </a:r>
            <a:endParaRPr sz="600"/>
          </a:p>
          <a:p>
            <a:pPr marL="0" indent="0">
              <a:lnSpc>
                <a:spcPct val="90000"/>
              </a:lnSpc>
              <a:buClr>
                <a:srgbClr val="404040"/>
              </a:buClr>
              <a:buSzPts val="1400"/>
              <a:buNone/>
            </a:pPr>
            <a:endParaRPr sz="600"/>
          </a:p>
          <a:p>
            <a:pPr marL="0" indent="0">
              <a:lnSpc>
                <a:spcPct val="90000"/>
              </a:lnSpc>
              <a:buClr>
                <a:srgbClr val="404040"/>
              </a:buClr>
              <a:buSzPts val="1400"/>
              <a:buNone/>
            </a:pPr>
            <a:endParaRPr sz="600"/>
          </a:p>
          <a:p>
            <a:pPr marL="0" indent="0">
              <a:lnSpc>
                <a:spcPct val="90000"/>
              </a:lnSpc>
              <a:buClr>
                <a:srgbClr val="404040"/>
              </a:buClr>
              <a:buSzPts val="1400"/>
              <a:buNone/>
            </a:pPr>
            <a:r>
              <a:rPr lang="en-US" sz="600"/>
              <a:t>steps = 20</a:t>
            </a:r>
            <a:endParaRPr/>
          </a:p>
          <a:p>
            <a:pPr marL="0" indent="0">
              <a:lnSpc>
                <a:spcPct val="90000"/>
              </a:lnSpc>
              <a:buClr>
                <a:srgbClr val="404040"/>
              </a:buClr>
              <a:buSzPts val="1400"/>
              <a:buNone/>
            </a:pPr>
            <a:endParaRPr sz="600"/>
          </a:p>
        </p:txBody>
      </p:sp>
      <p:sp>
        <p:nvSpPr>
          <p:cNvPr id="424" name="Google Shape;424;g64ee7bf15e_0_1269"/>
          <p:cNvSpPr txBox="1"/>
          <p:nvPr/>
        </p:nvSpPr>
        <p:spPr>
          <a:xfrm>
            <a:off x="3147069" y="1178282"/>
            <a:ext cx="2660175" cy="3416400"/>
          </a:xfrm>
          <a:prstGeom prst="rect">
            <a:avLst/>
          </a:prstGeom>
          <a:noFill/>
          <a:ln>
            <a:noFill/>
          </a:ln>
        </p:spPr>
        <p:txBody>
          <a:bodyPr spcFirstLastPara="1" wrap="square" lIns="68569" tIns="68569" rIns="68569" bIns="68569" anchor="t" anchorCtr="0">
            <a:noAutofit/>
          </a:bodyPr>
          <a:lstStyle/>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mnist = input_data.read_data_sets("MNIST_data", one_hot=True)</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train_images = mnist.train.images</a:t>
            </a: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train_labels = mnist.train.labels</a:t>
            </a: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validation_images = mnist.validation.images</a:t>
            </a: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validation_labels = mnist.validation.labels</a:t>
            </a: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accuracies_by_num_steps = defaultdict(lambda: [])</a:t>
            </a:r>
            <a:endParaRPr sz="1350"/>
          </a:p>
          <a:p>
            <a:pPr>
              <a:lnSpc>
                <a:spcPct val="90000"/>
              </a:lnSpc>
              <a:buClr>
                <a:srgbClr val="404040"/>
              </a:buClr>
              <a:buSzPts val="1400"/>
            </a:pP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Define a method to determine if an experiment looks promising or not.</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def is_promising(experiment_info):</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accuracies = experiment_info["accuracies"]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total_num_steps = experiment_info["total_num_steps"]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comparable_accuracies = accuracies_by_num_steps[total_num_steps]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if len(comparable_accuracies) == 0:</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if len(accuracies) == 1:</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return True</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else:</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return (np.mean(accuracies[:len(accuracies) // 2]) &lt;</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np.mean(accuracies[len(accuracies) // 2:]))</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return np.mean(accuracy &gt; np.array(comparable_accuracies)) &gt; 0.5</a:t>
            </a:r>
            <a:endParaRPr sz="1350"/>
          </a:p>
          <a:p>
            <a:pPr>
              <a:lnSpc>
                <a:spcPct val="90000"/>
              </a:lnSpc>
              <a:buClr>
                <a:srgbClr val="404040"/>
              </a:buClr>
              <a:buSzPts val="1400"/>
            </a:pP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experiment_info = {}</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remaining_vals = []</a:t>
            </a:r>
            <a:endParaRPr sz="1350"/>
          </a:p>
          <a:p>
            <a:pPr>
              <a:lnSpc>
                <a:spcPct val="90000"/>
              </a:lnSpc>
              <a:buClr>
                <a:srgbClr val="404040"/>
              </a:buClr>
              <a:buSzPts val="1400"/>
            </a:pP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Keep track of the best hyperparameters and the best accuracy.</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best_hyperparameters = None</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best_accuracy = 0</a:t>
            </a:r>
            <a:endParaRPr sz="1350"/>
          </a:p>
          <a:p>
            <a:pPr>
              <a:lnSpc>
                <a:spcPct val="90000"/>
              </a:lnSpc>
              <a:buClr>
                <a:srgbClr val="404040"/>
              </a:buClr>
              <a:buSzPts val="1400"/>
            </a:pP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A function for generating random hyperparameters.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def generate_hyperparameters():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return {"learning_rate": 10 ** np.random.uniform(-5, 5),</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"batch_size": np.random.randint(1, 100),</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"dropout": np.random.uniform(0, 1),</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"stddev": 10 ** np.random.uniform(-5, 5)}</a:t>
            </a:r>
            <a:endParaRPr sz="1350"/>
          </a:p>
          <a:p>
            <a:pPr>
              <a:lnSpc>
                <a:spcPct val="90000"/>
              </a:lnSpc>
              <a:buClr>
                <a:srgbClr val="404040"/>
              </a:buClr>
              <a:buSzPts val="1400"/>
            </a:pP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for _ in range(5):</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hyperparameters = generate_hyperparameters()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experiment_val = train_cnn_and_compute_accuracy</a:t>
            </a:r>
            <a:r>
              <a:rPr lang="en-US" sz="600" b="1">
                <a:solidFill>
                  <a:srgbClr val="404040"/>
                </a:solidFill>
                <a:latin typeface="Helvetica Neue Light"/>
                <a:ea typeface="Helvetica Neue Light"/>
                <a:cs typeface="Helvetica Neue Light"/>
                <a:sym typeface="Helvetica Neue Light"/>
              </a:rPr>
              <a:t> </a:t>
            </a:r>
            <a:r>
              <a:rPr lang="en-US" sz="600">
                <a:solidFill>
                  <a:srgbClr val="404040"/>
                </a:solidFill>
                <a:latin typeface="Helvetica Neue Light"/>
                <a:ea typeface="Helvetica Neue Light"/>
                <a:cs typeface="Helvetica Neue Light"/>
                <a:sym typeface="Helvetica Neue Light"/>
              </a:rPr>
              <a:t>(</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hyperparameters, steps, train_images, train_labels,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validation_images, validation_labels)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experiment_info[experiment_val] = {"hyperparameters": hyperparameters,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"total_num_steps": steps,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"accuracies": []}</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remaining_vals.append(experiment_val)</a:t>
            </a:r>
            <a:endParaRPr sz="1350"/>
          </a:p>
          <a:p>
            <a:pPr>
              <a:lnSpc>
                <a:spcPct val="90000"/>
              </a:lnSpc>
              <a:buClr>
                <a:srgbClr val="404040"/>
              </a:buClr>
              <a:buSzPts val="1400"/>
            </a:pPr>
            <a:endParaRPr sz="600">
              <a:solidFill>
                <a:srgbClr val="404040"/>
              </a:solidFill>
              <a:latin typeface="Helvetica Neue Light"/>
              <a:ea typeface="Helvetica Neue Light"/>
              <a:cs typeface="Helvetica Neue Light"/>
              <a:sym typeface="Helvetica Neue Light"/>
            </a:endParaRPr>
          </a:p>
        </p:txBody>
      </p:sp>
      <p:sp>
        <p:nvSpPr>
          <p:cNvPr id="425" name="Google Shape;425;g64ee7bf15e_0_1269"/>
          <p:cNvSpPr txBox="1"/>
          <p:nvPr/>
        </p:nvSpPr>
        <p:spPr>
          <a:xfrm>
            <a:off x="6026692" y="1181972"/>
            <a:ext cx="2520000" cy="3416400"/>
          </a:xfrm>
          <a:prstGeom prst="rect">
            <a:avLst/>
          </a:prstGeom>
          <a:noFill/>
          <a:ln>
            <a:noFill/>
          </a:ln>
        </p:spPr>
        <p:txBody>
          <a:bodyPr spcFirstLastPara="1" wrap="square" lIns="68569" tIns="68569" rIns="68569" bIns="68569" anchor="t" anchorCtr="0">
            <a:noAutofit/>
          </a:bodyPr>
          <a:lstStyle/>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for _ in range(10):</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ready_vals, remaining_vals = remaining_vals[0], remaining_vals[1:]</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experiment_val = ready_vals[0]</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accuracy, weights = experiment_val)</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previous_info = experiment_info[experiment_val]</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previous_info["accuracies"].append(accuracy)</a:t>
            </a:r>
            <a:endParaRPr sz="1350"/>
          </a:p>
          <a:p>
            <a:pPr>
              <a:lnSpc>
                <a:spcPct val="90000"/>
              </a:lnSpc>
              <a:buClr>
                <a:srgbClr val="404040"/>
              </a:buClr>
              <a:buSzPts val="1400"/>
            </a:pP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if accuracy &gt; best_accuracy:</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best_hyperparameters = previous_info["hyperparameters"]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best_accuracy = accuracy</a:t>
            </a:r>
            <a:endParaRPr sz="1350"/>
          </a:p>
          <a:p>
            <a:pPr>
              <a:lnSpc>
                <a:spcPct val="90000"/>
              </a:lnSpc>
              <a:buClr>
                <a:srgbClr val="404040"/>
              </a:buClr>
              <a:buSzPts val="1400"/>
            </a:pP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if is_promising(previous_info):</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 If the experiment does not look promising, start a new</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 experiment.</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print("Ending the experiment with hyperparameters {}."</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.format(previous_info["hyperparameters"]))</a:t>
            </a:r>
            <a:endParaRPr sz="1350"/>
          </a:p>
          <a:p>
            <a:pPr>
              <a:lnSpc>
                <a:spcPct val="90000"/>
              </a:lnSpc>
              <a:buClr>
                <a:srgbClr val="404040"/>
              </a:buClr>
              <a:buSzPts val="1400"/>
            </a:pP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new_hyperparameters = previous_info["hyperparameters"]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new_info = {"hyperparameters": new_hyperparameters,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"total_num_steps": (previous_info["total_num_steps"] +</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steps),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"accuracies": previous_info["accuracies"][:]}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starting_weights = weights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else:</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new_hyperparameters = generate_hyperparameters()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new_info = {"hyperparameters": new_hyperparameters,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"total_num_steps": steps, "accuracies": []}</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starting_weights = None</a:t>
            </a:r>
            <a:endParaRPr sz="1350"/>
          </a:p>
          <a:p>
            <a:pPr>
              <a:lnSpc>
                <a:spcPct val="90000"/>
              </a:lnSpc>
              <a:buClr>
                <a:srgbClr val="404040"/>
              </a:buClr>
              <a:buSzPts val="1400"/>
            </a:pP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new_experiment_val = train_cnn_and_compute_accuracy</a:t>
            </a:r>
            <a:r>
              <a:rPr lang="en-US" sz="600" b="1">
                <a:solidFill>
                  <a:srgbClr val="404040"/>
                </a:solidFill>
                <a:latin typeface="Helvetica Neue Light"/>
                <a:ea typeface="Helvetica Neue Light"/>
                <a:cs typeface="Helvetica Neue Light"/>
                <a:sym typeface="Helvetica Neue Light"/>
              </a:rPr>
              <a:t>.</a:t>
            </a:r>
            <a:r>
              <a:rPr lang="en-US" sz="600">
                <a:solidFill>
                  <a:srgbClr val="404040"/>
                </a:solidFill>
                <a:latin typeface="Helvetica Neue Light"/>
                <a:ea typeface="Helvetica Neue Light"/>
                <a:cs typeface="Helvetica Neue Light"/>
                <a:sym typeface="Helvetica Neue Light"/>
              </a:rPr>
              <a:t>(</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new_hyperparameters, steps, train_images, train_labels,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validation_images, validation_labels, weights=starting_weights)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experiment_info[new_experiment_val] = new_info</a:t>
            </a: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remaining_vals.append(new_experiment_val)</a:t>
            </a:r>
            <a:endParaRPr sz="1350"/>
          </a:p>
          <a:p>
            <a:pPr>
              <a:lnSpc>
                <a:spcPct val="90000"/>
              </a:lnSpc>
              <a:buClr>
                <a:srgbClr val="404040"/>
              </a:buClr>
              <a:buSzPts val="1400"/>
            </a:pP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accuracies_by_num_steps[previous_info["total_num_steps"]].append(accuracy)</a:t>
            </a:r>
            <a:endParaRPr sz="1350"/>
          </a:p>
        </p:txBody>
      </p:sp>
    </p:spTree>
    <p:extLst>
      <p:ext uri="{BB962C8B-B14F-4D97-AF65-F5344CB8AC3E}">
        <p14:creationId xmlns:p14="http://schemas.microsoft.com/office/powerpoint/2010/main" val="177994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64ee7bf15e_0_1276"/>
          <p:cNvSpPr txBox="1">
            <a:spLocks noGrp="1"/>
          </p:cNvSpPr>
          <p:nvPr>
            <p:ph type="title"/>
          </p:nvPr>
        </p:nvSpPr>
        <p:spPr>
          <a:xfrm>
            <a:off x="311700" y="304800"/>
            <a:ext cx="8520525" cy="713025"/>
          </a:xfrm>
          <a:prstGeom prst="rect">
            <a:avLst/>
          </a:prstGeom>
          <a:noFill/>
          <a:ln>
            <a:noFill/>
          </a:ln>
        </p:spPr>
        <p:txBody>
          <a:bodyPr spcFirstLastPara="1" vert="horz" wrap="square" lIns="68569" tIns="68569" rIns="68569" bIns="68569" rtlCol="0" anchor="t" anchorCtr="0">
            <a:noAutofit/>
          </a:bodyPr>
          <a:lstStyle/>
          <a:p>
            <a:pPr>
              <a:lnSpc>
                <a:spcPct val="90000"/>
              </a:lnSpc>
              <a:buClr>
                <a:srgbClr val="404040"/>
              </a:buClr>
              <a:buSzPts val="1400"/>
            </a:pPr>
            <a:r>
              <a:rPr lang="en-US" sz="2700" dirty="0"/>
              <a:t>Distributed With Ray</a:t>
            </a:r>
            <a:endParaRPr sz="2700" dirty="0"/>
          </a:p>
        </p:txBody>
      </p:sp>
      <p:sp>
        <p:nvSpPr>
          <p:cNvPr id="431" name="Google Shape;431;g64ee7bf15e_0_1276"/>
          <p:cNvSpPr txBox="1">
            <a:spLocks noGrp="1"/>
          </p:cNvSpPr>
          <p:nvPr>
            <p:ph type="body" idx="1"/>
          </p:nvPr>
        </p:nvSpPr>
        <p:spPr>
          <a:xfrm>
            <a:off x="311700" y="1152475"/>
            <a:ext cx="2840850" cy="3416400"/>
          </a:xfrm>
          <a:prstGeom prst="rect">
            <a:avLst/>
          </a:prstGeom>
          <a:noFill/>
          <a:ln>
            <a:noFill/>
          </a:ln>
        </p:spPr>
        <p:txBody>
          <a:bodyPr spcFirstLastPara="1" vert="horz" wrap="square" lIns="68569" tIns="68569" rIns="68569" bIns="68569" rtlCol="0" anchor="t" anchorCtr="0">
            <a:noAutofit/>
          </a:bodyPr>
          <a:lstStyle/>
          <a:p>
            <a:pPr marL="0" indent="0">
              <a:lnSpc>
                <a:spcPct val="90000"/>
              </a:lnSpc>
              <a:buClr>
                <a:srgbClr val="404040"/>
              </a:buClr>
              <a:buSzPts val="1400"/>
              <a:buNone/>
            </a:pPr>
            <a:r>
              <a:rPr lang="en-US" sz="600" dirty="0"/>
              <a:t>from collections import </a:t>
            </a:r>
            <a:r>
              <a:rPr lang="en-US" sz="600" dirty="0" err="1"/>
              <a:t>defaultdict</a:t>
            </a:r>
            <a:endParaRPr sz="600" dirty="0"/>
          </a:p>
          <a:p>
            <a:pPr marL="0" indent="0">
              <a:lnSpc>
                <a:spcPct val="90000"/>
              </a:lnSpc>
              <a:buClr>
                <a:srgbClr val="404040"/>
              </a:buClr>
              <a:buSzPts val="1400"/>
              <a:buNone/>
            </a:pPr>
            <a:r>
              <a:rPr lang="en-US" sz="600" dirty="0"/>
              <a:t>import </a:t>
            </a:r>
            <a:r>
              <a:rPr lang="en-US" sz="600" dirty="0" err="1"/>
              <a:t>numpy</a:t>
            </a:r>
            <a:r>
              <a:rPr lang="en-US" sz="600" dirty="0"/>
              <a:t> as np</a:t>
            </a:r>
            <a:endParaRPr dirty="0"/>
          </a:p>
          <a:p>
            <a:pPr marL="0" indent="0">
              <a:lnSpc>
                <a:spcPct val="90000"/>
              </a:lnSpc>
              <a:buClr>
                <a:srgbClr val="FF0000"/>
              </a:buClr>
              <a:buSzPts val="1400"/>
              <a:buNone/>
            </a:pPr>
            <a:r>
              <a:rPr lang="en-US" sz="600" b="1" dirty="0">
                <a:solidFill>
                  <a:srgbClr val="FF0000"/>
                </a:solidFill>
              </a:rPr>
              <a:t>import ray</a:t>
            </a:r>
            <a:endParaRPr dirty="0"/>
          </a:p>
          <a:p>
            <a:pPr marL="0" indent="0">
              <a:lnSpc>
                <a:spcPct val="90000"/>
              </a:lnSpc>
              <a:buClr>
                <a:srgbClr val="404040"/>
              </a:buClr>
              <a:buSzPts val="1400"/>
              <a:buNone/>
            </a:pPr>
            <a:r>
              <a:rPr lang="en-US" sz="600" dirty="0"/>
              <a:t>import </a:t>
            </a:r>
            <a:r>
              <a:rPr lang="en-US" sz="600" dirty="0" err="1"/>
              <a:t>tensorflow</a:t>
            </a:r>
            <a:r>
              <a:rPr lang="en-US" sz="600" dirty="0"/>
              <a:t> as </a:t>
            </a:r>
            <a:r>
              <a:rPr lang="en-US" sz="600" dirty="0" err="1"/>
              <a:t>tf</a:t>
            </a:r>
            <a:endParaRPr sz="600" dirty="0"/>
          </a:p>
          <a:p>
            <a:pPr marL="0" indent="0">
              <a:lnSpc>
                <a:spcPct val="90000"/>
              </a:lnSpc>
              <a:buClr>
                <a:srgbClr val="404040"/>
              </a:buClr>
              <a:buSzPts val="1400"/>
              <a:buNone/>
            </a:pPr>
            <a:r>
              <a:rPr lang="en-US" sz="600" dirty="0"/>
              <a:t>from </a:t>
            </a:r>
            <a:r>
              <a:rPr lang="en-US" sz="600" dirty="0" err="1"/>
              <a:t>tensorflow.examples.tutorials.mnist</a:t>
            </a:r>
            <a:r>
              <a:rPr lang="en-US" sz="600" dirty="0"/>
              <a:t> import </a:t>
            </a:r>
            <a:r>
              <a:rPr lang="en-US" sz="600" dirty="0" err="1"/>
              <a:t>input_data</a:t>
            </a:r>
            <a:endParaRPr sz="600" dirty="0"/>
          </a:p>
          <a:p>
            <a:pPr marL="0" indent="0">
              <a:lnSpc>
                <a:spcPct val="90000"/>
              </a:lnSpc>
              <a:buClr>
                <a:srgbClr val="404040"/>
              </a:buClr>
              <a:buSzPts val="1400"/>
              <a:buNone/>
            </a:pPr>
            <a:endParaRPr sz="600" dirty="0"/>
          </a:p>
          <a:p>
            <a:pPr marL="0" indent="0">
              <a:lnSpc>
                <a:spcPct val="90000"/>
              </a:lnSpc>
              <a:buClr>
                <a:srgbClr val="FF0000"/>
              </a:buClr>
              <a:buSzPts val="1400"/>
              <a:buNone/>
            </a:pPr>
            <a:r>
              <a:rPr lang="en-US" sz="600" b="1" dirty="0">
                <a:solidFill>
                  <a:srgbClr val="FF0000"/>
                </a:solidFill>
              </a:rPr>
              <a:t>@</a:t>
            </a:r>
            <a:r>
              <a:rPr lang="en-US" sz="600" b="1" dirty="0" err="1">
                <a:solidFill>
                  <a:srgbClr val="FF0000"/>
                </a:solidFill>
              </a:rPr>
              <a:t>ray.remote</a:t>
            </a:r>
            <a:endParaRPr sz="600" b="1" dirty="0">
              <a:solidFill>
                <a:srgbClr val="FF0000"/>
              </a:solidFill>
            </a:endParaRPr>
          </a:p>
          <a:p>
            <a:pPr marL="0" indent="0">
              <a:lnSpc>
                <a:spcPct val="90000"/>
              </a:lnSpc>
              <a:buClr>
                <a:srgbClr val="404040"/>
              </a:buClr>
              <a:buSzPts val="1400"/>
              <a:buNone/>
            </a:pPr>
            <a:r>
              <a:rPr lang="en-US" sz="600" dirty="0"/>
              <a:t>def </a:t>
            </a:r>
            <a:r>
              <a:rPr lang="en-US" sz="600" dirty="0" err="1"/>
              <a:t>train_cnn_and_compute_accuracy</a:t>
            </a:r>
            <a:r>
              <a:rPr lang="en-US" sz="600" dirty="0"/>
              <a:t>(</a:t>
            </a:r>
            <a:r>
              <a:rPr lang="en-US" sz="600" dirty="0" err="1"/>
              <a:t>params</a:t>
            </a:r>
            <a:r>
              <a:rPr lang="en-US" sz="600" dirty="0"/>
              <a:t>, steps, </a:t>
            </a:r>
            <a:r>
              <a:rPr lang="en-US" sz="600" dirty="0" err="1"/>
              <a:t>train_images</a:t>
            </a:r>
            <a:r>
              <a:rPr lang="en-US" sz="600" dirty="0"/>
              <a:t>, </a:t>
            </a:r>
            <a:r>
              <a:rPr lang="en-US" sz="600" dirty="0" err="1"/>
              <a:t>train_labels</a:t>
            </a:r>
            <a:r>
              <a:rPr lang="en-US" sz="600" dirty="0"/>
              <a:t>,</a:t>
            </a:r>
            <a:endParaRPr dirty="0"/>
          </a:p>
          <a:p>
            <a:pPr marL="0" indent="0">
              <a:lnSpc>
                <a:spcPct val="90000"/>
              </a:lnSpc>
              <a:buClr>
                <a:srgbClr val="404040"/>
              </a:buClr>
              <a:buSzPts val="1400"/>
              <a:buNone/>
            </a:pPr>
            <a:r>
              <a:rPr lang="en-US" sz="600" dirty="0"/>
              <a:t>                                   </a:t>
            </a:r>
            <a:r>
              <a:rPr lang="en-US" sz="600" dirty="0" err="1"/>
              <a:t>validation_images</a:t>
            </a:r>
            <a:r>
              <a:rPr lang="en-US" sz="600" dirty="0"/>
              <a:t>, </a:t>
            </a:r>
            <a:r>
              <a:rPr lang="en-US" sz="600" dirty="0" err="1"/>
              <a:t>validation_labels</a:t>
            </a:r>
            <a:r>
              <a:rPr lang="en-US" sz="600" dirty="0"/>
              <a:t>,</a:t>
            </a:r>
            <a:endParaRPr dirty="0"/>
          </a:p>
          <a:p>
            <a:pPr marL="0" indent="0">
              <a:lnSpc>
                <a:spcPct val="90000"/>
              </a:lnSpc>
              <a:buClr>
                <a:srgbClr val="404040"/>
              </a:buClr>
              <a:buSzPts val="1400"/>
              <a:buNone/>
            </a:pPr>
            <a:r>
              <a:rPr lang="en-US" sz="600" dirty="0"/>
              <a:t>                                   weights=None):</a:t>
            </a:r>
            <a:endParaRPr dirty="0"/>
          </a:p>
          <a:p>
            <a:pPr marL="0" indent="0">
              <a:lnSpc>
                <a:spcPct val="90000"/>
              </a:lnSpc>
              <a:buClr>
                <a:srgbClr val="404040"/>
              </a:buClr>
              <a:buSzPts val="1400"/>
              <a:buNone/>
            </a:pPr>
            <a:r>
              <a:rPr lang="en-US" sz="600" dirty="0"/>
              <a:t>    # Extract the hyperparameters from the </a:t>
            </a:r>
            <a:r>
              <a:rPr lang="en-US" sz="600" dirty="0" err="1"/>
              <a:t>params</a:t>
            </a:r>
            <a:r>
              <a:rPr lang="en-US" sz="600" dirty="0"/>
              <a:t> dictionary.</a:t>
            </a:r>
            <a:endParaRPr dirty="0"/>
          </a:p>
          <a:p>
            <a:pPr marL="0" indent="0">
              <a:lnSpc>
                <a:spcPct val="90000"/>
              </a:lnSpc>
              <a:buClr>
                <a:srgbClr val="404040"/>
              </a:buClr>
              <a:buSzPts val="1400"/>
              <a:buNone/>
            </a:pPr>
            <a:r>
              <a:rPr lang="en-US" sz="600" dirty="0"/>
              <a:t>    </a:t>
            </a:r>
            <a:r>
              <a:rPr lang="en-US" sz="600" dirty="0" err="1"/>
              <a:t>learning_rate</a:t>
            </a:r>
            <a:r>
              <a:rPr lang="en-US" sz="600" dirty="0"/>
              <a:t> = </a:t>
            </a:r>
            <a:r>
              <a:rPr lang="en-US" sz="600" dirty="0" err="1"/>
              <a:t>params</a:t>
            </a:r>
            <a:r>
              <a:rPr lang="en-US" sz="600" dirty="0"/>
              <a:t>["</a:t>
            </a:r>
            <a:r>
              <a:rPr lang="en-US" sz="600" dirty="0" err="1"/>
              <a:t>learning_rate</a:t>
            </a:r>
            <a:r>
              <a:rPr lang="en-US" sz="600" dirty="0"/>
              <a:t>"]</a:t>
            </a:r>
            <a:endParaRPr dirty="0"/>
          </a:p>
          <a:p>
            <a:pPr marL="0" indent="0">
              <a:lnSpc>
                <a:spcPct val="90000"/>
              </a:lnSpc>
              <a:buClr>
                <a:srgbClr val="404040"/>
              </a:buClr>
              <a:buSzPts val="1400"/>
              <a:buNone/>
            </a:pPr>
            <a:r>
              <a:rPr lang="en-US" sz="600" dirty="0"/>
              <a:t>    </a:t>
            </a:r>
            <a:r>
              <a:rPr lang="en-US" sz="600" dirty="0" err="1"/>
              <a:t>batch_size</a:t>
            </a:r>
            <a:r>
              <a:rPr lang="en-US" sz="600" dirty="0"/>
              <a:t> = </a:t>
            </a:r>
            <a:r>
              <a:rPr lang="en-US" sz="600" dirty="0" err="1"/>
              <a:t>params</a:t>
            </a:r>
            <a:r>
              <a:rPr lang="en-US" sz="600" dirty="0"/>
              <a:t>["</a:t>
            </a:r>
            <a:r>
              <a:rPr lang="en-US" sz="600" dirty="0" err="1"/>
              <a:t>batch_size</a:t>
            </a:r>
            <a:r>
              <a:rPr lang="en-US" sz="600" dirty="0"/>
              <a:t>"]</a:t>
            </a:r>
            <a:endParaRPr dirty="0"/>
          </a:p>
          <a:p>
            <a:pPr marL="0" indent="0">
              <a:lnSpc>
                <a:spcPct val="90000"/>
              </a:lnSpc>
              <a:buClr>
                <a:srgbClr val="404040"/>
              </a:buClr>
              <a:buSzPts val="1400"/>
              <a:buNone/>
            </a:pPr>
            <a:r>
              <a:rPr lang="en-US" sz="600" dirty="0"/>
              <a:t>    keep = 1 - </a:t>
            </a:r>
            <a:r>
              <a:rPr lang="en-US" sz="600" dirty="0" err="1"/>
              <a:t>params</a:t>
            </a:r>
            <a:r>
              <a:rPr lang="en-US" sz="600" dirty="0"/>
              <a:t>["dropout"]</a:t>
            </a:r>
            <a:endParaRPr dirty="0"/>
          </a:p>
          <a:p>
            <a:pPr marL="0" indent="0">
              <a:lnSpc>
                <a:spcPct val="90000"/>
              </a:lnSpc>
              <a:buClr>
                <a:srgbClr val="404040"/>
              </a:buClr>
              <a:buSzPts val="1400"/>
              <a:buNone/>
            </a:pPr>
            <a:r>
              <a:rPr lang="en-US" sz="600" dirty="0"/>
              <a:t>    </a:t>
            </a:r>
            <a:r>
              <a:rPr lang="en-US" sz="600" dirty="0" err="1"/>
              <a:t>stddev</a:t>
            </a:r>
            <a:r>
              <a:rPr lang="en-US" sz="600" dirty="0"/>
              <a:t> = </a:t>
            </a:r>
            <a:r>
              <a:rPr lang="en-US" sz="600" dirty="0" err="1"/>
              <a:t>params</a:t>
            </a:r>
            <a:r>
              <a:rPr lang="en-US" sz="600" dirty="0"/>
              <a:t>["</a:t>
            </a:r>
            <a:r>
              <a:rPr lang="en-US" sz="600" dirty="0" err="1"/>
              <a:t>stddev</a:t>
            </a:r>
            <a:r>
              <a:rPr lang="en-US" sz="600" dirty="0"/>
              <a:t>"]</a:t>
            </a:r>
            <a:endParaRPr dirty="0"/>
          </a:p>
          <a:p>
            <a:pPr marL="0" indent="0">
              <a:lnSpc>
                <a:spcPct val="90000"/>
              </a:lnSpc>
              <a:buClr>
                <a:srgbClr val="404040"/>
              </a:buClr>
              <a:buSzPts val="1400"/>
              <a:buNone/>
            </a:pPr>
            <a:r>
              <a:rPr lang="en-US" sz="600" dirty="0"/>
              <a:t>    # Create the network and related variables.</a:t>
            </a:r>
            <a:endParaRPr dirty="0"/>
          </a:p>
          <a:p>
            <a:pPr marL="0" indent="0">
              <a:lnSpc>
                <a:spcPct val="90000"/>
              </a:lnSpc>
              <a:buClr>
                <a:srgbClr val="404040"/>
              </a:buClr>
              <a:buSzPts val="1400"/>
              <a:buNone/>
            </a:pPr>
            <a:r>
              <a:rPr lang="en-US" sz="600" dirty="0"/>
              <a:t>    with </a:t>
            </a:r>
            <a:r>
              <a:rPr lang="en-US" sz="600" dirty="0" err="1"/>
              <a:t>tf.Graph</a:t>
            </a:r>
            <a:r>
              <a:rPr lang="en-US" sz="600" dirty="0"/>
              <a:t>().</a:t>
            </a:r>
            <a:r>
              <a:rPr lang="en-US" sz="600" dirty="0" err="1"/>
              <a:t>as_default</a:t>
            </a:r>
            <a:r>
              <a:rPr lang="en-US" sz="600" dirty="0"/>
              <a:t>():</a:t>
            </a:r>
            <a:endParaRPr dirty="0"/>
          </a:p>
          <a:p>
            <a:pPr marL="0" indent="0">
              <a:lnSpc>
                <a:spcPct val="90000"/>
              </a:lnSpc>
              <a:buClr>
                <a:srgbClr val="404040"/>
              </a:buClr>
              <a:buSzPts val="1400"/>
              <a:buNone/>
            </a:pPr>
            <a:r>
              <a:rPr lang="en-US" sz="600" dirty="0"/>
              <a:t>        # Create the input placeholders for the network.</a:t>
            </a:r>
            <a:endParaRPr dirty="0"/>
          </a:p>
          <a:p>
            <a:pPr marL="0" indent="0">
              <a:lnSpc>
                <a:spcPct val="90000"/>
              </a:lnSpc>
              <a:buClr>
                <a:srgbClr val="404040"/>
              </a:buClr>
              <a:buSzPts val="1400"/>
              <a:buNone/>
            </a:pPr>
            <a:r>
              <a:rPr lang="en-US" sz="600" dirty="0"/>
              <a:t>        x = </a:t>
            </a:r>
            <a:r>
              <a:rPr lang="en-US" sz="600" dirty="0" err="1"/>
              <a:t>tf.placeholder</a:t>
            </a:r>
            <a:r>
              <a:rPr lang="en-US" sz="600" dirty="0"/>
              <a:t>(tf.float32, shape=[None, 784])</a:t>
            </a:r>
            <a:endParaRPr dirty="0"/>
          </a:p>
          <a:p>
            <a:pPr marL="0" indent="0">
              <a:lnSpc>
                <a:spcPct val="90000"/>
              </a:lnSpc>
              <a:buClr>
                <a:srgbClr val="404040"/>
              </a:buClr>
              <a:buSzPts val="1400"/>
              <a:buNone/>
            </a:pPr>
            <a:r>
              <a:rPr lang="en-US" sz="600" dirty="0"/>
              <a:t>        y = </a:t>
            </a:r>
            <a:r>
              <a:rPr lang="en-US" sz="600" dirty="0" err="1"/>
              <a:t>tf.placeholder</a:t>
            </a:r>
            <a:r>
              <a:rPr lang="en-US" sz="600" dirty="0"/>
              <a:t>(tf.float32, shape=[None, 10])</a:t>
            </a:r>
            <a:endParaRPr dirty="0"/>
          </a:p>
          <a:p>
            <a:pPr marL="0" indent="0">
              <a:lnSpc>
                <a:spcPct val="90000"/>
              </a:lnSpc>
              <a:buClr>
                <a:srgbClr val="404040"/>
              </a:buClr>
              <a:buSzPts val="1400"/>
              <a:buNone/>
            </a:pPr>
            <a:r>
              <a:rPr lang="en-US" sz="600" dirty="0"/>
              <a:t>        </a:t>
            </a:r>
            <a:r>
              <a:rPr lang="en-US" sz="600" dirty="0" err="1"/>
              <a:t>keep_prob</a:t>
            </a:r>
            <a:r>
              <a:rPr lang="en-US" sz="600" dirty="0"/>
              <a:t> = </a:t>
            </a:r>
            <a:r>
              <a:rPr lang="en-US" sz="600" dirty="0" err="1"/>
              <a:t>tf.placeholder</a:t>
            </a:r>
            <a:r>
              <a:rPr lang="en-US" sz="600" dirty="0"/>
              <a:t>(tf.float32)</a:t>
            </a:r>
            <a:endParaRPr dirty="0"/>
          </a:p>
          <a:p>
            <a:pPr marL="0" indent="0">
              <a:lnSpc>
                <a:spcPct val="90000"/>
              </a:lnSpc>
              <a:buClr>
                <a:srgbClr val="404040"/>
              </a:buClr>
              <a:buSzPts val="1400"/>
              <a:buNone/>
            </a:pPr>
            <a:r>
              <a:rPr lang="en-US" sz="600" dirty="0"/>
              <a:t>        # Create the network.</a:t>
            </a:r>
            <a:endParaRPr dirty="0"/>
          </a:p>
          <a:p>
            <a:pPr marL="0" indent="0">
              <a:lnSpc>
                <a:spcPct val="90000"/>
              </a:lnSpc>
              <a:buClr>
                <a:srgbClr val="404040"/>
              </a:buClr>
              <a:buSzPts val="1400"/>
              <a:buNone/>
            </a:pPr>
            <a:r>
              <a:rPr lang="en-US" sz="600" dirty="0"/>
              <a:t>        </a:t>
            </a:r>
            <a:r>
              <a:rPr lang="en-US" sz="600" dirty="0" err="1"/>
              <a:t>train_step</a:t>
            </a:r>
            <a:r>
              <a:rPr lang="en-US" sz="600" dirty="0"/>
              <a:t>, accuracy, loss = </a:t>
            </a:r>
            <a:r>
              <a:rPr lang="en-US" sz="600" dirty="0" err="1"/>
              <a:t>cnn_setup</a:t>
            </a:r>
            <a:r>
              <a:rPr lang="en-US" sz="600" dirty="0"/>
              <a:t>(x, y, </a:t>
            </a:r>
            <a:r>
              <a:rPr lang="en-US" sz="600" dirty="0" err="1"/>
              <a:t>keep_prob</a:t>
            </a:r>
            <a:r>
              <a:rPr lang="en-US" sz="600" dirty="0"/>
              <a:t>, </a:t>
            </a:r>
            <a:r>
              <a:rPr lang="en-US" sz="600" dirty="0" err="1"/>
              <a:t>learning_rate</a:t>
            </a:r>
            <a:r>
              <a:rPr lang="en-US" sz="600" dirty="0"/>
              <a:t>,</a:t>
            </a:r>
            <a:endParaRPr dirty="0"/>
          </a:p>
          <a:p>
            <a:pPr marL="0" indent="0">
              <a:lnSpc>
                <a:spcPct val="90000"/>
              </a:lnSpc>
              <a:buClr>
                <a:srgbClr val="404040"/>
              </a:buClr>
              <a:buSzPts val="1400"/>
              <a:buNone/>
            </a:pPr>
            <a:r>
              <a:rPr lang="en-US" sz="600" dirty="0"/>
              <a:t>                                               </a:t>
            </a:r>
            <a:r>
              <a:rPr lang="en-US" sz="600" dirty="0" err="1"/>
              <a:t>stddev</a:t>
            </a:r>
            <a:r>
              <a:rPr lang="en-US" sz="600" dirty="0"/>
              <a:t>)</a:t>
            </a:r>
            <a:endParaRPr dirty="0"/>
          </a:p>
          <a:p>
            <a:pPr marL="0" indent="0">
              <a:lnSpc>
                <a:spcPct val="90000"/>
              </a:lnSpc>
              <a:buClr>
                <a:srgbClr val="404040"/>
              </a:buClr>
              <a:buSzPts val="1400"/>
              <a:buNone/>
            </a:pPr>
            <a:r>
              <a:rPr lang="en-US" sz="600" dirty="0"/>
              <a:t>        # Do the training and evaluation.</a:t>
            </a:r>
            <a:endParaRPr dirty="0"/>
          </a:p>
          <a:p>
            <a:pPr marL="0" indent="0">
              <a:lnSpc>
                <a:spcPct val="90000"/>
              </a:lnSpc>
              <a:buClr>
                <a:srgbClr val="404040"/>
              </a:buClr>
              <a:buSzPts val="1400"/>
              <a:buNone/>
            </a:pPr>
            <a:r>
              <a:rPr lang="en-US" sz="600" dirty="0"/>
              <a:t>        with </a:t>
            </a:r>
            <a:r>
              <a:rPr lang="en-US" sz="600" dirty="0" err="1"/>
              <a:t>tf.Session</a:t>
            </a:r>
            <a:r>
              <a:rPr lang="en-US" sz="600" dirty="0"/>
              <a:t>() as </a:t>
            </a:r>
            <a:r>
              <a:rPr lang="en-US" sz="600" dirty="0" err="1"/>
              <a:t>sess</a:t>
            </a:r>
            <a:r>
              <a:rPr lang="en-US" sz="600" dirty="0"/>
              <a:t>:</a:t>
            </a:r>
            <a:endParaRPr dirty="0"/>
          </a:p>
          <a:p>
            <a:pPr marL="0" indent="0">
              <a:lnSpc>
                <a:spcPct val="90000"/>
              </a:lnSpc>
              <a:buClr>
                <a:srgbClr val="404040"/>
              </a:buClr>
              <a:buSzPts val="1400"/>
              <a:buNone/>
            </a:pPr>
            <a:r>
              <a:rPr lang="en-US" sz="600" dirty="0"/>
              <a:t>            </a:t>
            </a:r>
            <a:r>
              <a:rPr lang="en-US" sz="600" dirty="0" err="1"/>
              <a:t>sess.run</a:t>
            </a:r>
            <a:r>
              <a:rPr lang="en-US" sz="600" dirty="0"/>
              <a:t>(</a:t>
            </a:r>
            <a:r>
              <a:rPr lang="en-US" sz="600" dirty="0" err="1"/>
              <a:t>tf.global_variables_initializer</a:t>
            </a:r>
            <a:r>
              <a:rPr lang="en-US" sz="600" dirty="0"/>
              <a:t>())</a:t>
            </a:r>
            <a:endParaRPr dirty="0"/>
          </a:p>
          <a:p>
            <a:pPr marL="0" indent="0">
              <a:lnSpc>
                <a:spcPct val="90000"/>
              </a:lnSpc>
              <a:buClr>
                <a:srgbClr val="404040"/>
              </a:buClr>
              <a:buSzPts val="1400"/>
              <a:buNone/>
            </a:pPr>
            <a:r>
              <a:rPr lang="en-US" sz="600" dirty="0"/>
              <a:t>            if weights is not None:</a:t>
            </a:r>
            <a:endParaRPr dirty="0"/>
          </a:p>
          <a:p>
            <a:pPr marL="0" indent="0">
              <a:lnSpc>
                <a:spcPct val="90000"/>
              </a:lnSpc>
              <a:buClr>
                <a:srgbClr val="404040"/>
              </a:buClr>
              <a:buSzPts val="1400"/>
              <a:buNone/>
            </a:pPr>
            <a:r>
              <a:rPr lang="en-US" sz="600" dirty="0"/>
              <a:t>                </a:t>
            </a:r>
            <a:r>
              <a:rPr lang="en-US" sz="600" dirty="0" err="1"/>
              <a:t>variables.set_weights</a:t>
            </a:r>
            <a:r>
              <a:rPr lang="en-US" sz="600" dirty="0"/>
              <a:t>(weights)</a:t>
            </a:r>
            <a:endParaRPr dirty="0"/>
          </a:p>
          <a:p>
            <a:pPr marL="0" indent="0">
              <a:lnSpc>
                <a:spcPct val="90000"/>
              </a:lnSpc>
              <a:buClr>
                <a:srgbClr val="404040"/>
              </a:buClr>
              <a:buSzPts val="1400"/>
              <a:buNone/>
            </a:pPr>
            <a:r>
              <a:rPr lang="en-US" sz="600" dirty="0"/>
              <a:t>            # Do some steps of training.</a:t>
            </a:r>
            <a:endParaRPr dirty="0"/>
          </a:p>
          <a:p>
            <a:pPr marL="0" indent="0">
              <a:lnSpc>
                <a:spcPct val="90000"/>
              </a:lnSpc>
              <a:buClr>
                <a:srgbClr val="404040"/>
              </a:buClr>
              <a:buSzPts val="1400"/>
              <a:buNone/>
            </a:pPr>
            <a:r>
              <a:rPr lang="en-US" sz="600" dirty="0"/>
              <a:t>            for </a:t>
            </a:r>
            <a:r>
              <a:rPr lang="en-US" sz="600" dirty="0" err="1"/>
              <a:t>i</a:t>
            </a:r>
            <a:r>
              <a:rPr lang="en-US" sz="600" dirty="0"/>
              <a:t> in range(1, steps + 1):</a:t>
            </a:r>
            <a:endParaRPr dirty="0"/>
          </a:p>
          <a:p>
            <a:pPr marL="0" indent="0">
              <a:lnSpc>
                <a:spcPct val="90000"/>
              </a:lnSpc>
              <a:buClr>
                <a:srgbClr val="404040"/>
              </a:buClr>
              <a:buSzPts val="1400"/>
              <a:buNone/>
            </a:pPr>
            <a:r>
              <a:rPr lang="en-US" sz="600" dirty="0"/>
              <a:t>                </a:t>
            </a:r>
            <a:r>
              <a:rPr lang="en-US" sz="600" dirty="0" err="1"/>
              <a:t>image_batch</a:t>
            </a:r>
            <a:r>
              <a:rPr lang="en-US" sz="600" dirty="0"/>
              <a:t> = </a:t>
            </a:r>
            <a:r>
              <a:rPr lang="en-US" sz="600" dirty="0" err="1"/>
              <a:t>get_batch</a:t>
            </a:r>
            <a:r>
              <a:rPr lang="en-US" sz="600" dirty="0"/>
              <a:t>(</a:t>
            </a:r>
            <a:r>
              <a:rPr lang="en-US" sz="600" dirty="0" err="1"/>
              <a:t>train_images</a:t>
            </a:r>
            <a:r>
              <a:rPr lang="en-US" sz="600" dirty="0"/>
              <a:t>, </a:t>
            </a:r>
            <a:r>
              <a:rPr lang="en-US" sz="600" dirty="0" err="1"/>
              <a:t>i</a:t>
            </a:r>
            <a:r>
              <a:rPr lang="en-US" sz="600" dirty="0"/>
              <a:t>, </a:t>
            </a:r>
            <a:r>
              <a:rPr lang="en-US" sz="600" dirty="0" err="1"/>
              <a:t>batch_size</a:t>
            </a:r>
            <a:r>
              <a:rPr lang="en-US" sz="600" dirty="0"/>
              <a:t>)</a:t>
            </a:r>
            <a:endParaRPr dirty="0"/>
          </a:p>
          <a:p>
            <a:pPr marL="0" indent="0">
              <a:lnSpc>
                <a:spcPct val="90000"/>
              </a:lnSpc>
              <a:buClr>
                <a:srgbClr val="404040"/>
              </a:buClr>
              <a:buSzPts val="1400"/>
              <a:buNone/>
            </a:pPr>
            <a:r>
              <a:rPr lang="en-US" sz="600" dirty="0"/>
              <a:t>                </a:t>
            </a:r>
            <a:r>
              <a:rPr lang="en-US" sz="600" dirty="0" err="1"/>
              <a:t>label_batch</a:t>
            </a:r>
            <a:r>
              <a:rPr lang="en-US" sz="600" dirty="0"/>
              <a:t> = </a:t>
            </a:r>
            <a:r>
              <a:rPr lang="en-US" sz="600" dirty="0" err="1"/>
              <a:t>get_batch</a:t>
            </a:r>
            <a:r>
              <a:rPr lang="en-US" sz="600" dirty="0"/>
              <a:t>(</a:t>
            </a:r>
            <a:r>
              <a:rPr lang="en-US" sz="600" dirty="0" err="1"/>
              <a:t>train_labels</a:t>
            </a:r>
            <a:r>
              <a:rPr lang="en-US" sz="600" dirty="0"/>
              <a:t>, </a:t>
            </a:r>
            <a:r>
              <a:rPr lang="en-US" sz="600" dirty="0" err="1"/>
              <a:t>i</a:t>
            </a:r>
            <a:r>
              <a:rPr lang="en-US" sz="600" dirty="0"/>
              <a:t>, </a:t>
            </a:r>
            <a:r>
              <a:rPr lang="en-US" sz="600" dirty="0" err="1"/>
              <a:t>batch_size</a:t>
            </a:r>
            <a:r>
              <a:rPr lang="en-US" sz="600" dirty="0"/>
              <a:t>)</a:t>
            </a:r>
            <a:endParaRPr dirty="0"/>
          </a:p>
          <a:p>
            <a:pPr marL="0" indent="0">
              <a:lnSpc>
                <a:spcPct val="90000"/>
              </a:lnSpc>
              <a:buClr>
                <a:srgbClr val="404040"/>
              </a:buClr>
              <a:buSzPts val="1400"/>
              <a:buNone/>
            </a:pPr>
            <a:r>
              <a:rPr lang="en-US" sz="600" dirty="0"/>
              <a:t>                </a:t>
            </a:r>
            <a:r>
              <a:rPr lang="en-US" sz="600" dirty="0" err="1"/>
              <a:t>sess.run</a:t>
            </a:r>
            <a:r>
              <a:rPr lang="en-US" sz="600" dirty="0"/>
              <a:t>(</a:t>
            </a:r>
            <a:r>
              <a:rPr lang="en-US" sz="600" dirty="0" err="1"/>
              <a:t>train_step</a:t>
            </a:r>
            <a:r>
              <a:rPr lang="en-US" sz="600" dirty="0"/>
              <a:t>, </a:t>
            </a:r>
            <a:r>
              <a:rPr lang="en-US" sz="600" dirty="0" err="1"/>
              <a:t>feed_dict</a:t>
            </a:r>
            <a:r>
              <a:rPr lang="en-US" sz="600" dirty="0"/>
              <a:t>={x: </a:t>
            </a:r>
            <a:r>
              <a:rPr lang="en-US" sz="600" dirty="0" err="1"/>
              <a:t>image_batch</a:t>
            </a:r>
            <a:r>
              <a:rPr lang="en-US" sz="600" dirty="0"/>
              <a:t>, y: </a:t>
            </a:r>
            <a:r>
              <a:rPr lang="en-US" sz="600" dirty="0" err="1"/>
              <a:t>label_batch</a:t>
            </a:r>
            <a:r>
              <a:rPr lang="en-US" sz="600" dirty="0"/>
              <a:t>,</a:t>
            </a:r>
            <a:endParaRPr dirty="0"/>
          </a:p>
          <a:p>
            <a:pPr marL="0" indent="0">
              <a:lnSpc>
                <a:spcPct val="90000"/>
              </a:lnSpc>
              <a:buClr>
                <a:srgbClr val="404040"/>
              </a:buClr>
              <a:buSzPts val="1400"/>
              <a:buNone/>
            </a:pPr>
            <a:r>
              <a:rPr lang="en-US" sz="600" dirty="0"/>
              <a:t>                                                </a:t>
            </a:r>
            <a:r>
              <a:rPr lang="en-US" sz="600" dirty="0" err="1"/>
              <a:t>keep_prob</a:t>
            </a:r>
            <a:r>
              <a:rPr lang="en-US" sz="600" dirty="0"/>
              <a:t>: keep})</a:t>
            </a:r>
            <a:endParaRPr dirty="0"/>
          </a:p>
          <a:p>
            <a:pPr marL="0" indent="0">
              <a:lnSpc>
                <a:spcPct val="90000"/>
              </a:lnSpc>
              <a:buClr>
                <a:srgbClr val="404040"/>
              </a:buClr>
              <a:buSzPts val="1400"/>
              <a:buNone/>
            </a:pPr>
            <a:r>
              <a:rPr lang="en-US" sz="600" dirty="0"/>
              <a:t>            </a:t>
            </a:r>
            <a:r>
              <a:rPr lang="en-US" sz="600" dirty="0" err="1"/>
              <a:t>totalacc</a:t>
            </a:r>
            <a:r>
              <a:rPr lang="en-US" sz="600" dirty="0"/>
              <a:t> = </a:t>
            </a:r>
            <a:r>
              <a:rPr lang="en-US" sz="600" dirty="0" err="1"/>
              <a:t>accuracy.eval</a:t>
            </a:r>
            <a:r>
              <a:rPr lang="en-US" sz="600" dirty="0"/>
              <a:t>(</a:t>
            </a:r>
            <a:r>
              <a:rPr lang="en-US" sz="600" dirty="0" err="1"/>
              <a:t>feed_dict</a:t>
            </a:r>
            <a:r>
              <a:rPr lang="en-US" sz="600" dirty="0"/>
              <a:t>={x: </a:t>
            </a:r>
            <a:r>
              <a:rPr lang="en-US" sz="600" dirty="0" err="1"/>
              <a:t>validation_images</a:t>
            </a:r>
            <a:r>
              <a:rPr lang="en-US" sz="600" dirty="0"/>
              <a:t>,</a:t>
            </a:r>
            <a:endParaRPr dirty="0"/>
          </a:p>
          <a:p>
            <a:pPr marL="0" indent="0">
              <a:lnSpc>
                <a:spcPct val="90000"/>
              </a:lnSpc>
              <a:buClr>
                <a:srgbClr val="404040"/>
              </a:buClr>
              <a:buSzPts val="1400"/>
              <a:buNone/>
            </a:pPr>
            <a:r>
              <a:rPr lang="en-US" sz="600" dirty="0"/>
              <a:t>                                                y: </a:t>
            </a:r>
            <a:r>
              <a:rPr lang="en-US" sz="600" dirty="0" err="1"/>
              <a:t>validation_labels</a:t>
            </a:r>
            <a:r>
              <a:rPr lang="en-US" sz="600" dirty="0"/>
              <a:t>,</a:t>
            </a:r>
            <a:endParaRPr dirty="0"/>
          </a:p>
          <a:p>
            <a:pPr marL="0" indent="0">
              <a:lnSpc>
                <a:spcPct val="90000"/>
              </a:lnSpc>
              <a:buClr>
                <a:srgbClr val="404040"/>
              </a:buClr>
              <a:buSzPts val="1400"/>
              <a:buNone/>
            </a:pPr>
            <a:r>
              <a:rPr lang="en-US" sz="600" dirty="0"/>
              <a:t>                                                </a:t>
            </a:r>
            <a:r>
              <a:rPr lang="en-US" sz="600" dirty="0" err="1"/>
              <a:t>keep_prob</a:t>
            </a:r>
            <a:r>
              <a:rPr lang="en-US" sz="600" dirty="0"/>
              <a:t>: 1.0})</a:t>
            </a:r>
            <a:endParaRPr dirty="0"/>
          </a:p>
          <a:p>
            <a:pPr marL="0" indent="0">
              <a:lnSpc>
                <a:spcPct val="90000"/>
              </a:lnSpc>
              <a:buClr>
                <a:srgbClr val="404040"/>
              </a:buClr>
              <a:buSzPts val="1400"/>
              <a:buNone/>
            </a:pPr>
            <a:r>
              <a:rPr lang="en-US" sz="600" dirty="0"/>
              <a:t>            </a:t>
            </a:r>
            <a:r>
              <a:rPr lang="en-US" sz="600" dirty="0" err="1"/>
              <a:t>new_weights</a:t>
            </a:r>
            <a:r>
              <a:rPr lang="en-US" sz="600" dirty="0"/>
              <a:t> = </a:t>
            </a:r>
            <a:r>
              <a:rPr lang="en-US" sz="600" dirty="0" err="1"/>
              <a:t>variables.get_weights</a:t>
            </a:r>
            <a:r>
              <a:rPr lang="en-US" sz="600" dirty="0"/>
              <a:t>()</a:t>
            </a:r>
            <a:endParaRPr dirty="0"/>
          </a:p>
          <a:p>
            <a:pPr marL="0" indent="0">
              <a:lnSpc>
                <a:spcPct val="90000"/>
              </a:lnSpc>
              <a:buClr>
                <a:srgbClr val="404040"/>
              </a:buClr>
              <a:buSzPts val="1400"/>
              <a:buNone/>
            </a:pPr>
            <a:r>
              <a:rPr lang="en-US" sz="600" dirty="0"/>
              <a:t>    return float(</a:t>
            </a:r>
            <a:r>
              <a:rPr lang="en-US" sz="600" dirty="0" err="1"/>
              <a:t>totalacc</a:t>
            </a:r>
            <a:r>
              <a:rPr lang="en-US" sz="600" dirty="0"/>
              <a:t>), </a:t>
            </a:r>
            <a:r>
              <a:rPr lang="en-US" sz="600" dirty="0" err="1"/>
              <a:t>new_weights</a:t>
            </a:r>
            <a:endParaRPr sz="600" dirty="0"/>
          </a:p>
          <a:p>
            <a:pPr marL="0" indent="0">
              <a:lnSpc>
                <a:spcPct val="90000"/>
              </a:lnSpc>
              <a:buClr>
                <a:srgbClr val="404040"/>
              </a:buClr>
              <a:buSzPts val="1400"/>
              <a:buNone/>
            </a:pPr>
            <a:endParaRPr sz="600" dirty="0"/>
          </a:p>
          <a:p>
            <a:pPr marL="0" indent="0">
              <a:lnSpc>
                <a:spcPct val="90000"/>
              </a:lnSpc>
              <a:buClr>
                <a:srgbClr val="FF0000"/>
              </a:buClr>
              <a:buSzPts val="1400"/>
              <a:buNone/>
            </a:pPr>
            <a:r>
              <a:rPr lang="en-US" sz="600" b="1" dirty="0" err="1">
                <a:solidFill>
                  <a:srgbClr val="FF0000"/>
                </a:solidFill>
              </a:rPr>
              <a:t>ray.init</a:t>
            </a:r>
            <a:r>
              <a:rPr lang="en-US" sz="600" b="1" dirty="0">
                <a:solidFill>
                  <a:srgbClr val="FF0000"/>
                </a:solidFill>
              </a:rPr>
              <a:t>()</a:t>
            </a:r>
            <a:endParaRPr sz="600" dirty="0"/>
          </a:p>
          <a:p>
            <a:pPr marL="0" indent="0">
              <a:lnSpc>
                <a:spcPct val="90000"/>
              </a:lnSpc>
              <a:buClr>
                <a:srgbClr val="404040"/>
              </a:buClr>
              <a:buSzPts val="1400"/>
              <a:buNone/>
            </a:pPr>
            <a:r>
              <a:rPr lang="en-US" sz="600" dirty="0"/>
              <a:t>steps = 20</a:t>
            </a:r>
            <a:endParaRPr dirty="0"/>
          </a:p>
          <a:p>
            <a:pPr marL="0" indent="0">
              <a:lnSpc>
                <a:spcPct val="90000"/>
              </a:lnSpc>
              <a:buClr>
                <a:srgbClr val="404040"/>
              </a:buClr>
              <a:buSzPts val="1400"/>
              <a:buNone/>
            </a:pPr>
            <a:endParaRPr sz="600" dirty="0"/>
          </a:p>
        </p:txBody>
      </p:sp>
      <p:sp>
        <p:nvSpPr>
          <p:cNvPr id="432" name="Google Shape;432;g64ee7bf15e_0_1276"/>
          <p:cNvSpPr txBox="1"/>
          <p:nvPr/>
        </p:nvSpPr>
        <p:spPr>
          <a:xfrm>
            <a:off x="3147069" y="1178282"/>
            <a:ext cx="2660175" cy="3416400"/>
          </a:xfrm>
          <a:prstGeom prst="rect">
            <a:avLst/>
          </a:prstGeom>
          <a:noFill/>
          <a:ln>
            <a:noFill/>
          </a:ln>
        </p:spPr>
        <p:txBody>
          <a:bodyPr spcFirstLastPara="1" wrap="square" lIns="68569" tIns="68569" rIns="68569" bIns="68569" anchor="t" anchorCtr="0">
            <a:noAutofit/>
          </a:bodyPr>
          <a:lstStyle/>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mnist = input_data.read_data_sets("MNIST_data", one_hot=True)</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train_images = mnist.train.images</a:t>
            </a: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train_labels = mnist.train.labels</a:t>
            </a: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validation_images = mnist.validation.images</a:t>
            </a: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validation_labels = mnist.validation.labels</a:t>
            </a: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accuracies_by_num_steps = defaultdict(lambda: [])</a:t>
            </a:r>
            <a:endParaRPr sz="1350"/>
          </a:p>
          <a:p>
            <a:pPr>
              <a:lnSpc>
                <a:spcPct val="90000"/>
              </a:lnSpc>
              <a:buClr>
                <a:srgbClr val="404040"/>
              </a:buClr>
              <a:buSzPts val="1400"/>
            </a:pP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Define a method to determine if an experiment looks promising or not.</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def is_promising(experiment_info):</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accuracies = experiment_info["accuracies"]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total_num_steps = experiment_info["total_num_steps"]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comparable_accuracies = accuracies_by_num_steps[total_num_steps]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if len(comparable_accuracies) == 0:</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if len(accuracies) == 1:</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return True</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else:</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return (np.mean(accuracies[:len(accuracies) // 2]) &lt;</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np.mean(accuracies[len(accuracies) // 2:]))</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return np.mean(accuracy &gt; np.array(comparable_accuracies)) &gt; 0.5</a:t>
            </a:r>
            <a:endParaRPr sz="1350"/>
          </a:p>
          <a:p>
            <a:pPr>
              <a:lnSpc>
                <a:spcPct val="90000"/>
              </a:lnSpc>
              <a:buClr>
                <a:srgbClr val="404040"/>
              </a:buClr>
              <a:buSzPts val="1400"/>
            </a:pP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experiment_info = {}</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remaining_vals = []</a:t>
            </a:r>
            <a:endParaRPr sz="1350"/>
          </a:p>
          <a:p>
            <a:pPr>
              <a:lnSpc>
                <a:spcPct val="90000"/>
              </a:lnSpc>
              <a:buClr>
                <a:srgbClr val="404040"/>
              </a:buClr>
              <a:buSzPts val="1400"/>
            </a:pP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Keep track of the best hyperparameters and the best accuracy.</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best_hyperparameters = None</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best_accuracy = 0</a:t>
            </a:r>
            <a:endParaRPr sz="1350"/>
          </a:p>
          <a:p>
            <a:pPr>
              <a:lnSpc>
                <a:spcPct val="90000"/>
              </a:lnSpc>
              <a:buClr>
                <a:srgbClr val="404040"/>
              </a:buClr>
              <a:buSzPts val="1400"/>
            </a:pP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A function for generating random hyperparameters.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def generate_hyperparameters():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return {"learning_rate": 10 ** np.random.uniform(-5, 5),</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"batch_size": np.random.randint(1, 100),</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"dropout": np.random.uniform(0, 1),</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"stddev": 10 ** np.random.uniform(-5, 5)}</a:t>
            </a:r>
            <a:endParaRPr sz="1350"/>
          </a:p>
          <a:p>
            <a:pPr>
              <a:lnSpc>
                <a:spcPct val="90000"/>
              </a:lnSpc>
              <a:buClr>
                <a:srgbClr val="404040"/>
              </a:buClr>
              <a:buSzPts val="1400"/>
            </a:pP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for _ in range(5):</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hyperparameters = generate_hyperparameters()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experiment_val = train_cnn_and_compute_accuracy</a:t>
            </a:r>
            <a:r>
              <a:rPr lang="en-US" sz="600" b="1">
                <a:solidFill>
                  <a:srgbClr val="FF0000"/>
                </a:solidFill>
                <a:latin typeface="Helvetica Neue Light"/>
                <a:ea typeface="Helvetica Neue Light"/>
                <a:cs typeface="Helvetica Neue Light"/>
                <a:sym typeface="Helvetica Neue Light"/>
              </a:rPr>
              <a:t>.remote</a:t>
            </a:r>
            <a:r>
              <a:rPr lang="en-US" sz="600">
                <a:solidFill>
                  <a:srgbClr val="404040"/>
                </a:solidFill>
                <a:latin typeface="Helvetica Neue Light"/>
                <a:ea typeface="Helvetica Neue Light"/>
                <a:cs typeface="Helvetica Neue Light"/>
                <a:sym typeface="Helvetica Neue Light"/>
              </a:rPr>
              <a:t>(</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hyperparameters, steps, train_images, train_labels,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validation_images, validation_labels)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experiment_info[experiment_val] = {"hyperparameters": hyperparameters,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"total_num_steps": steps,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"accuracies": []}</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remaining_vals.append(experiment_val)</a:t>
            </a:r>
            <a:endParaRPr sz="1350"/>
          </a:p>
          <a:p>
            <a:pPr>
              <a:lnSpc>
                <a:spcPct val="90000"/>
              </a:lnSpc>
              <a:buClr>
                <a:srgbClr val="404040"/>
              </a:buClr>
              <a:buSzPts val="1400"/>
            </a:pPr>
            <a:endParaRPr sz="600">
              <a:solidFill>
                <a:srgbClr val="404040"/>
              </a:solidFill>
              <a:latin typeface="Helvetica Neue Light"/>
              <a:ea typeface="Helvetica Neue Light"/>
              <a:cs typeface="Helvetica Neue Light"/>
              <a:sym typeface="Helvetica Neue Light"/>
            </a:endParaRPr>
          </a:p>
        </p:txBody>
      </p:sp>
      <p:sp>
        <p:nvSpPr>
          <p:cNvPr id="433" name="Google Shape;433;g64ee7bf15e_0_1276"/>
          <p:cNvSpPr txBox="1"/>
          <p:nvPr/>
        </p:nvSpPr>
        <p:spPr>
          <a:xfrm>
            <a:off x="6026692" y="1181972"/>
            <a:ext cx="2520000" cy="3416400"/>
          </a:xfrm>
          <a:prstGeom prst="rect">
            <a:avLst/>
          </a:prstGeom>
          <a:noFill/>
          <a:ln>
            <a:noFill/>
          </a:ln>
        </p:spPr>
        <p:txBody>
          <a:bodyPr spcFirstLastPara="1" wrap="square" lIns="68569" tIns="68569" rIns="68569" bIns="68569" anchor="t" anchorCtr="0">
            <a:noAutofit/>
          </a:bodyPr>
          <a:lstStyle/>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for _ in range(10):</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ready_vals, remaining_vals = </a:t>
            </a:r>
            <a:r>
              <a:rPr lang="en-US" sz="600" b="1">
                <a:solidFill>
                  <a:srgbClr val="FF0000"/>
                </a:solidFill>
                <a:latin typeface="Helvetica Neue Light"/>
                <a:ea typeface="Helvetica Neue Light"/>
                <a:cs typeface="Helvetica Neue Light"/>
                <a:sym typeface="Helvetica Neue Light"/>
              </a:rPr>
              <a:t>ray.wait</a:t>
            </a:r>
            <a:r>
              <a:rPr lang="en-US" sz="600">
                <a:solidFill>
                  <a:srgbClr val="404040"/>
                </a:solidFill>
                <a:latin typeface="Helvetica Neue Light"/>
                <a:ea typeface="Helvetica Neue Light"/>
                <a:cs typeface="Helvetica Neue Light"/>
                <a:sym typeface="Helvetica Neue Light"/>
              </a:rPr>
              <a:t>(remaining_vals)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experiment_val = ready_vals[0]</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a:t>
            </a:r>
            <a:r>
              <a:rPr lang="en-US" sz="600">
                <a:solidFill>
                  <a:srgbClr val="FF0000"/>
                </a:solidFill>
                <a:latin typeface="Helvetica Neue Light"/>
                <a:ea typeface="Helvetica Neue Light"/>
                <a:cs typeface="Helvetica Neue Light"/>
                <a:sym typeface="Helvetica Neue Light"/>
              </a:rPr>
              <a:t>accuracy, weights = </a:t>
            </a:r>
            <a:r>
              <a:rPr lang="en-US" sz="600" b="1">
                <a:solidFill>
                  <a:srgbClr val="FF0000"/>
                </a:solidFill>
                <a:latin typeface="Helvetica Neue Light"/>
                <a:ea typeface="Helvetica Neue Light"/>
                <a:cs typeface="Helvetica Neue Light"/>
                <a:sym typeface="Helvetica Neue Light"/>
              </a:rPr>
              <a:t>ray.get(</a:t>
            </a:r>
            <a:r>
              <a:rPr lang="en-US" sz="600">
                <a:solidFill>
                  <a:srgbClr val="FF0000"/>
                </a:solidFill>
                <a:latin typeface="Helvetica Neue Light"/>
                <a:ea typeface="Helvetica Neue Light"/>
                <a:cs typeface="Helvetica Neue Light"/>
                <a:sym typeface="Helvetica Neue Light"/>
              </a:rPr>
              <a:t>experiment_val)</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previous_info = experiment_info[experiment_val]</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previous_info["accuracies"].append(accuracy)</a:t>
            </a:r>
            <a:endParaRPr sz="1350"/>
          </a:p>
          <a:p>
            <a:pPr>
              <a:lnSpc>
                <a:spcPct val="90000"/>
              </a:lnSpc>
              <a:buClr>
                <a:srgbClr val="404040"/>
              </a:buClr>
              <a:buSzPts val="1400"/>
            </a:pP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if accuracy &gt; best_accuracy:</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best_hyperparameters = previous_info["hyperparameters"]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best_accuracy = accuracy</a:t>
            </a:r>
            <a:endParaRPr sz="1350"/>
          </a:p>
          <a:p>
            <a:pPr>
              <a:lnSpc>
                <a:spcPct val="90000"/>
              </a:lnSpc>
              <a:buClr>
                <a:srgbClr val="404040"/>
              </a:buClr>
              <a:buSzPts val="1400"/>
            </a:pP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if is_promising(previous_info):</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 If the experiment does not look promising, start a new</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 experiment.</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print("Ending the experiment with hyperparameters {}."</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.format(previous_info["hyperparameters"]))</a:t>
            </a:r>
            <a:endParaRPr sz="1350"/>
          </a:p>
          <a:p>
            <a:pPr>
              <a:lnSpc>
                <a:spcPct val="90000"/>
              </a:lnSpc>
              <a:buClr>
                <a:srgbClr val="404040"/>
              </a:buClr>
              <a:buSzPts val="1400"/>
            </a:pP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new_hyperparameters = previous_info["hyperparameters"]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new_info = {"hyperparameters": new_hyperparameters,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"total_num_steps": (previous_info["total_num_steps"] +</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steps),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"accuracies": previous_info["accuracies"][:]}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starting_weights = weights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else:</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new_hyperparameters = generate_hyperparameters()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new_info = {"hyperparameters": new_hyperparameters,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"total_num_steps": steps, "accuracies": []}</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starting_weights = None</a:t>
            </a:r>
            <a:endParaRPr sz="1350"/>
          </a:p>
          <a:p>
            <a:pPr>
              <a:lnSpc>
                <a:spcPct val="90000"/>
              </a:lnSpc>
              <a:buClr>
                <a:srgbClr val="404040"/>
              </a:buClr>
              <a:buSzPts val="1400"/>
            </a:pP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new_experiment_val = train_cnn_and_compute_accuracy</a:t>
            </a:r>
            <a:r>
              <a:rPr lang="en-US" sz="600" b="1">
                <a:solidFill>
                  <a:srgbClr val="FF0000"/>
                </a:solidFill>
                <a:latin typeface="Helvetica Neue Light"/>
                <a:ea typeface="Helvetica Neue Light"/>
                <a:cs typeface="Helvetica Neue Light"/>
                <a:sym typeface="Helvetica Neue Light"/>
              </a:rPr>
              <a:t>.remote</a:t>
            </a:r>
            <a:r>
              <a:rPr lang="en-US" sz="600">
                <a:solidFill>
                  <a:srgbClr val="404040"/>
                </a:solidFill>
                <a:latin typeface="Helvetica Neue Light"/>
                <a:ea typeface="Helvetica Neue Light"/>
                <a:cs typeface="Helvetica Neue Light"/>
                <a:sym typeface="Helvetica Neue Light"/>
              </a:rPr>
              <a:t>(</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new_hyperparameters, steps, train_images, train_labels,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validation_images, validation_labels, weights=starting_weights)</a:t>
            </a:r>
            <a:endParaRPr sz="1350"/>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experiment_info[new_experiment_val] = new_info</a:t>
            </a: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remaining_vals.append(new_experiment_val)</a:t>
            </a:r>
            <a:endParaRPr sz="1350"/>
          </a:p>
          <a:p>
            <a:pPr>
              <a:lnSpc>
                <a:spcPct val="90000"/>
              </a:lnSpc>
              <a:buClr>
                <a:srgbClr val="404040"/>
              </a:buClr>
              <a:buSzPts val="1400"/>
            </a:pPr>
            <a:endParaRPr sz="600">
              <a:solidFill>
                <a:srgbClr val="404040"/>
              </a:solidFill>
              <a:latin typeface="Helvetica Neue Light"/>
              <a:ea typeface="Helvetica Neue Light"/>
              <a:cs typeface="Helvetica Neue Light"/>
              <a:sym typeface="Helvetica Neue Light"/>
            </a:endParaRPr>
          </a:p>
          <a:p>
            <a:pPr>
              <a:lnSpc>
                <a:spcPct val="90000"/>
              </a:lnSpc>
              <a:buClr>
                <a:srgbClr val="404040"/>
              </a:buClr>
              <a:buSzPts val="1400"/>
            </a:pPr>
            <a:r>
              <a:rPr lang="en-US" sz="600">
                <a:solidFill>
                  <a:srgbClr val="404040"/>
                </a:solidFill>
                <a:latin typeface="Helvetica Neue Light"/>
                <a:ea typeface="Helvetica Neue Light"/>
                <a:cs typeface="Helvetica Neue Light"/>
                <a:sym typeface="Helvetica Neue Light"/>
              </a:rPr>
              <a:t>    accuracies_by_num_steps[previous_info["total_num_steps"]].append(accuracy)</a:t>
            </a:r>
            <a:endParaRPr sz="1350"/>
          </a:p>
        </p:txBody>
      </p:sp>
    </p:spTree>
    <p:extLst>
      <p:ext uri="{BB962C8B-B14F-4D97-AF65-F5344CB8AC3E}">
        <p14:creationId xmlns:p14="http://schemas.microsoft.com/office/powerpoint/2010/main" val="38326588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88"/>
          <p:cNvSpPr txBox="1"/>
          <p:nvPr/>
        </p:nvSpPr>
        <p:spPr>
          <a:xfrm>
            <a:off x="5181600" y="1180614"/>
            <a:ext cx="3962400" cy="3331500"/>
          </a:xfrm>
          <a:prstGeom prst="rect">
            <a:avLst/>
          </a:prstGeom>
          <a:noFill/>
          <a:ln>
            <a:noFill/>
          </a:ln>
        </p:spPr>
        <p:txBody>
          <a:bodyPr spcFirstLastPara="1" wrap="square" lIns="0" tIns="91425" rIns="0" bIns="91425" anchor="t" anchorCtr="0">
            <a:noAutofit/>
          </a:bodyPr>
          <a:lstStyle/>
          <a:p>
            <a:pPr marL="457200" lvl="0" indent="-317500" algn="l" rtl="0">
              <a:spcBef>
                <a:spcPts val="0"/>
              </a:spcBef>
              <a:spcAft>
                <a:spcPts val="0"/>
              </a:spcAft>
              <a:buSzPts val="1400"/>
              <a:buFont typeface="Lato"/>
              <a:buChar char="●"/>
            </a:pPr>
            <a:r>
              <a:rPr lang="en-GB" dirty="0">
                <a:latin typeface="Lato"/>
                <a:ea typeface="Lato"/>
                <a:cs typeface="Lato"/>
                <a:sym typeface="Lato"/>
              </a:rPr>
              <a:t>Derivative-free</a:t>
            </a:r>
            <a:endParaRPr dirty="0">
              <a:latin typeface="Lato"/>
              <a:ea typeface="Lato"/>
              <a:cs typeface="Lato"/>
              <a:sym typeface="Lato"/>
            </a:endParaRPr>
          </a:p>
          <a:p>
            <a:pPr marL="914400" lvl="1" indent="-317500" algn="l" rtl="0">
              <a:spcBef>
                <a:spcPts val="0"/>
              </a:spcBef>
              <a:spcAft>
                <a:spcPts val="0"/>
              </a:spcAft>
              <a:buSzPts val="1400"/>
              <a:buFont typeface="Lato"/>
              <a:buChar char="○"/>
            </a:pPr>
            <a:r>
              <a:rPr lang="en-GB" sz="1400" u="sng" dirty="0">
                <a:solidFill>
                  <a:schemeClr val="hlink"/>
                </a:solidFill>
                <a:latin typeface="Lato"/>
                <a:ea typeface="Lato"/>
                <a:cs typeface="Lato"/>
                <a:sym typeface="Lato"/>
                <a:hlinkClick r:id="rId3"/>
              </a:rPr>
              <a:t>Augmented Random Search (ARS)</a:t>
            </a:r>
            <a:endParaRPr sz="1400" dirty="0">
              <a:latin typeface="Lato"/>
              <a:ea typeface="Lato"/>
              <a:cs typeface="Lato"/>
              <a:sym typeface="Lato"/>
            </a:endParaRPr>
          </a:p>
          <a:p>
            <a:pPr marL="914400" lvl="1" indent="-317500" algn="l" rtl="0">
              <a:spcBef>
                <a:spcPts val="0"/>
              </a:spcBef>
              <a:spcAft>
                <a:spcPts val="0"/>
              </a:spcAft>
              <a:buSzPts val="1400"/>
              <a:buFont typeface="Lato"/>
              <a:buChar char="○"/>
            </a:pPr>
            <a:r>
              <a:rPr lang="en-GB" sz="1400" u="sng" dirty="0">
                <a:solidFill>
                  <a:schemeClr val="hlink"/>
                </a:solidFill>
                <a:latin typeface="Lato"/>
                <a:ea typeface="Lato"/>
                <a:cs typeface="Lato"/>
                <a:sym typeface="Lato"/>
                <a:hlinkClick r:id="rId4"/>
              </a:rPr>
              <a:t>Evolution Strategies</a:t>
            </a:r>
            <a:endParaRPr sz="1400" dirty="0">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a:p>
            <a:pPr marL="457200" lvl="0" indent="-317500" algn="l" rtl="0">
              <a:spcBef>
                <a:spcPts val="0"/>
              </a:spcBef>
              <a:spcAft>
                <a:spcPts val="0"/>
              </a:spcAft>
              <a:buSzPts val="1400"/>
              <a:buFont typeface="Lato"/>
              <a:buChar char="●"/>
            </a:pPr>
            <a:r>
              <a:rPr lang="en-GB" dirty="0">
                <a:latin typeface="Lato"/>
                <a:ea typeface="Lato"/>
                <a:cs typeface="Lato"/>
                <a:sym typeface="Lato"/>
              </a:rPr>
              <a:t>Multi-agent specific</a:t>
            </a:r>
            <a:endParaRPr dirty="0">
              <a:latin typeface="Lato"/>
              <a:ea typeface="Lato"/>
              <a:cs typeface="Lato"/>
              <a:sym typeface="Lato"/>
            </a:endParaRPr>
          </a:p>
          <a:p>
            <a:pPr marL="914400" lvl="1" indent="-317500" algn="l" rtl="0">
              <a:spcBef>
                <a:spcPts val="0"/>
              </a:spcBef>
              <a:spcAft>
                <a:spcPts val="0"/>
              </a:spcAft>
              <a:buSzPts val="1400"/>
              <a:buFont typeface="Lato"/>
              <a:buChar char="○"/>
            </a:pPr>
            <a:r>
              <a:rPr lang="en-GB" sz="1400" u="sng" dirty="0">
                <a:solidFill>
                  <a:schemeClr val="hlink"/>
                </a:solidFill>
                <a:latin typeface="Lato"/>
                <a:ea typeface="Lato"/>
                <a:cs typeface="Lato"/>
                <a:sym typeface="Lato"/>
                <a:hlinkClick r:id="rId5"/>
              </a:rPr>
              <a:t>QMIX Monotonic Value Factorisation (QMIX, VDN, IQN)</a:t>
            </a:r>
            <a:endParaRPr sz="1400" dirty="0">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a:p>
            <a:pPr marL="457200" lvl="0" indent="-317500" algn="l" rtl="0">
              <a:spcBef>
                <a:spcPts val="0"/>
              </a:spcBef>
              <a:spcAft>
                <a:spcPts val="0"/>
              </a:spcAft>
              <a:buSzPts val="1400"/>
              <a:buFont typeface="Lato"/>
              <a:buChar char="●"/>
            </a:pPr>
            <a:r>
              <a:rPr lang="en-GB" dirty="0">
                <a:latin typeface="Lato"/>
                <a:ea typeface="Lato"/>
                <a:cs typeface="Lato"/>
                <a:sym typeface="Lato"/>
              </a:rPr>
              <a:t>Offline</a:t>
            </a:r>
            <a:endParaRPr dirty="0">
              <a:latin typeface="Lato"/>
              <a:ea typeface="Lato"/>
              <a:cs typeface="Lato"/>
              <a:sym typeface="Lato"/>
            </a:endParaRPr>
          </a:p>
          <a:p>
            <a:pPr marL="914400" lvl="1" indent="-317500" algn="l" rtl="0">
              <a:spcBef>
                <a:spcPts val="0"/>
              </a:spcBef>
              <a:spcAft>
                <a:spcPts val="0"/>
              </a:spcAft>
              <a:buSzPts val="1400"/>
              <a:buFont typeface="Lato"/>
              <a:buChar char="○"/>
            </a:pPr>
            <a:r>
              <a:rPr lang="en-GB" sz="1400" u="sng" dirty="0">
                <a:solidFill>
                  <a:schemeClr val="hlink"/>
                </a:solidFill>
                <a:latin typeface="Lato"/>
                <a:ea typeface="Lato"/>
                <a:cs typeface="Lato"/>
                <a:sym typeface="Lato"/>
                <a:hlinkClick r:id="rId6"/>
              </a:rPr>
              <a:t>Advantage Re-Weighted Imitation Learning (MARWIL)</a:t>
            </a:r>
            <a:endParaRPr sz="1400" dirty="0">
              <a:latin typeface="Lato"/>
              <a:ea typeface="Lato"/>
              <a:cs typeface="Lato"/>
              <a:sym typeface="Lato"/>
            </a:endParaRPr>
          </a:p>
        </p:txBody>
      </p:sp>
      <p:sp>
        <p:nvSpPr>
          <p:cNvPr id="944" name="Google Shape;944;p88"/>
          <p:cNvSpPr txBox="1">
            <a:spLocks noGrp="1"/>
          </p:cNvSpPr>
          <p:nvPr>
            <p:ph type="title"/>
          </p:nvPr>
        </p:nvSpPr>
        <p:spPr>
          <a:xfrm>
            <a:off x="605272" y="364739"/>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700" dirty="0"/>
              <a:t>Broad Range of Scalable Algorithms</a:t>
            </a:r>
            <a:endParaRPr sz="2700" dirty="0"/>
          </a:p>
        </p:txBody>
      </p:sp>
      <p:sp>
        <p:nvSpPr>
          <p:cNvPr id="945" name="Google Shape;945;p88"/>
          <p:cNvSpPr txBox="1"/>
          <p:nvPr/>
        </p:nvSpPr>
        <p:spPr>
          <a:xfrm>
            <a:off x="69600" y="1132019"/>
            <a:ext cx="5112000" cy="3428691"/>
          </a:xfrm>
          <a:prstGeom prst="rect">
            <a:avLst/>
          </a:prstGeom>
          <a:noFill/>
          <a:ln>
            <a:noFill/>
          </a:ln>
        </p:spPr>
        <p:txBody>
          <a:bodyPr spcFirstLastPara="1" wrap="square" lIns="0" tIns="91425" rIns="0" bIns="91425" anchor="t" anchorCtr="0">
            <a:noAutofit/>
          </a:bodyPr>
          <a:lstStyle/>
          <a:p>
            <a:pPr marL="457200" lvl="0" indent="-317500" algn="l" rtl="0">
              <a:spcBef>
                <a:spcPts val="0"/>
              </a:spcBef>
              <a:spcAft>
                <a:spcPts val="0"/>
              </a:spcAft>
              <a:buSzPts val="1400"/>
              <a:buFont typeface="Lato"/>
              <a:buChar char="●"/>
            </a:pPr>
            <a:r>
              <a:rPr lang="en-GB" dirty="0">
                <a:latin typeface="Lato"/>
                <a:ea typeface="Lato"/>
                <a:cs typeface="Lato"/>
                <a:sym typeface="Lato"/>
              </a:rPr>
              <a:t>High-throughput architectures</a:t>
            </a:r>
            <a:endParaRPr dirty="0">
              <a:latin typeface="Lato"/>
              <a:ea typeface="Lato"/>
              <a:cs typeface="Lato"/>
              <a:sym typeface="Lato"/>
            </a:endParaRPr>
          </a:p>
          <a:p>
            <a:pPr marL="914400" lvl="1" indent="-317500" algn="l" rtl="0">
              <a:spcBef>
                <a:spcPts val="0"/>
              </a:spcBef>
              <a:spcAft>
                <a:spcPts val="0"/>
              </a:spcAft>
              <a:buSzPts val="1400"/>
              <a:buFont typeface="Lato"/>
              <a:buChar char="○"/>
            </a:pPr>
            <a:r>
              <a:rPr lang="en-GB" sz="1400" u="sng" dirty="0">
                <a:solidFill>
                  <a:schemeClr val="hlink"/>
                </a:solidFill>
                <a:latin typeface="Lato"/>
                <a:ea typeface="Lato"/>
                <a:cs typeface="Lato"/>
                <a:sym typeface="Lato"/>
                <a:hlinkClick r:id="rId7"/>
              </a:rPr>
              <a:t>Distributed Prioritized Experience Replay (Ape-X)</a:t>
            </a:r>
            <a:endParaRPr sz="1400" dirty="0">
              <a:latin typeface="Lato"/>
              <a:ea typeface="Lato"/>
              <a:cs typeface="Lato"/>
              <a:sym typeface="Lato"/>
            </a:endParaRPr>
          </a:p>
          <a:p>
            <a:pPr marL="914400" lvl="1" indent="-317500" algn="l" rtl="0">
              <a:spcBef>
                <a:spcPts val="0"/>
              </a:spcBef>
              <a:spcAft>
                <a:spcPts val="0"/>
              </a:spcAft>
              <a:buSzPts val="1400"/>
              <a:buFont typeface="Lato"/>
              <a:buChar char="○"/>
            </a:pPr>
            <a:r>
              <a:rPr lang="en-GB" sz="1400" u="sng" dirty="0">
                <a:solidFill>
                  <a:schemeClr val="hlink"/>
                </a:solidFill>
                <a:latin typeface="Lato"/>
                <a:ea typeface="Lato"/>
                <a:cs typeface="Lato"/>
                <a:sym typeface="Lato"/>
                <a:hlinkClick r:id="rId8"/>
              </a:rPr>
              <a:t>Importance Weighted Actor-Learner Architecture (IMPALA)</a:t>
            </a:r>
            <a:endParaRPr sz="1400" dirty="0">
              <a:latin typeface="Lato"/>
              <a:ea typeface="Lato"/>
              <a:cs typeface="Lato"/>
              <a:sym typeface="Lato"/>
            </a:endParaRPr>
          </a:p>
          <a:p>
            <a:pPr marL="914400" lvl="1" indent="-317500" algn="l" rtl="0">
              <a:spcBef>
                <a:spcPts val="0"/>
              </a:spcBef>
              <a:spcAft>
                <a:spcPts val="0"/>
              </a:spcAft>
              <a:buSzPts val="1400"/>
              <a:buFont typeface="Lato"/>
              <a:buChar char="○"/>
            </a:pPr>
            <a:r>
              <a:rPr lang="en-GB" sz="1400" u="sng" dirty="0">
                <a:solidFill>
                  <a:schemeClr val="hlink"/>
                </a:solidFill>
                <a:latin typeface="Lato"/>
                <a:ea typeface="Lato"/>
                <a:cs typeface="Lato"/>
                <a:sym typeface="Lato"/>
                <a:hlinkClick r:id="rId9"/>
              </a:rPr>
              <a:t>Asynchronous Proximal Policy Optimization (APPO)</a:t>
            </a:r>
            <a:endParaRPr sz="1400" dirty="0">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a:p>
            <a:pPr marL="457200" lvl="0" indent="-317500" algn="l" rtl="0">
              <a:spcBef>
                <a:spcPts val="0"/>
              </a:spcBef>
              <a:spcAft>
                <a:spcPts val="0"/>
              </a:spcAft>
              <a:buSzPts val="1400"/>
              <a:buFont typeface="Lato"/>
              <a:buChar char="●"/>
            </a:pPr>
            <a:r>
              <a:rPr lang="en-GB" dirty="0">
                <a:latin typeface="Lato"/>
                <a:ea typeface="Lato"/>
                <a:cs typeface="Lato"/>
                <a:sym typeface="Lato"/>
              </a:rPr>
              <a:t>Gradient-based</a:t>
            </a:r>
            <a:endParaRPr dirty="0">
              <a:latin typeface="Lato"/>
              <a:ea typeface="Lato"/>
              <a:cs typeface="Lato"/>
              <a:sym typeface="Lato"/>
            </a:endParaRPr>
          </a:p>
          <a:p>
            <a:pPr marL="914400" lvl="1" indent="-317500" algn="l" rtl="0">
              <a:spcBef>
                <a:spcPts val="0"/>
              </a:spcBef>
              <a:spcAft>
                <a:spcPts val="0"/>
              </a:spcAft>
              <a:buSzPts val="1400"/>
              <a:buFont typeface="Lato"/>
              <a:buChar char="○"/>
            </a:pPr>
            <a:r>
              <a:rPr lang="en-GB" sz="1400" u="sng" dirty="0">
                <a:solidFill>
                  <a:schemeClr val="accent5"/>
                </a:solidFill>
                <a:latin typeface="Lato"/>
                <a:ea typeface="Lato"/>
                <a:cs typeface="Lato"/>
                <a:sym typeface="Lato"/>
                <a:hlinkClick r:id="rId10"/>
              </a:rPr>
              <a:t>Soft Actor-Critic (SAC)</a:t>
            </a:r>
            <a:endParaRPr sz="1400" dirty="0">
              <a:latin typeface="Lato"/>
              <a:ea typeface="Lato"/>
              <a:cs typeface="Lato"/>
              <a:sym typeface="Lato"/>
            </a:endParaRPr>
          </a:p>
          <a:p>
            <a:pPr marL="914400" lvl="1" indent="-317500" algn="l" rtl="0">
              <a:spcBef>
                <a:spcPts val="0"/>
              </a:spcBef>
              <a:spcAft>
                <a:spcPts val="0"/>
              </a:spcAft>
              <a:buSzPts val="1400"/>
              <a:buFont typeface="Lato"/>
              <a:buChar char="○"/>
            </a:pPr>
            <a:r>
              <a:rPr lang="en-GB" sz="1400" u="sng" dirty="0">
                <a:solidFill>
                  <a:schemeClr val="hlink"/>
                </a:solidFill>
                <a:latin typeface="Lato"/>
                <a:ea typeface="Lato"/>
                <a:cs typeface="Lato"/>
                <a:sym typeface="Lato"/>
                <a:hlinkClick r:id="rId11"/>
              </a:rPr>
              <a:t>Advantage Actor-Critic (A2C, A3C)</a:t>
            </a:r>
            <a:endParaRPr sz="1400" dirty="0">
              <a:latin typeface="Lato"/>
              <a:ea typeface="Lato"/>
              <a:cs typeface="Lato"/>
              <a:sym typeface="Lato"/>
            </a:endParaRPr>
          </a:p>
          <a:p>
            <a:pPr marL="914400" lvl="1" indent="-317500" algn="l" rtl="0">
              <a:spcBef>
                <a:spcPts val="0"/>
              </a:spcBef>
              <a:spcAft>
                <a:spcPts val="0"/>
              </a:spcAft>
              <a:buSzPts val="1400"/>
              <a:buFont typeface="Lato"/>
              <a:buChar char="○"/>
            </a:pPr>
            <a:r>
              <a:rPr lang="en-GB" sz="1400" u="sng" dirty="0">
                <a:solidFill>
                  <a:schemeClr val="hlink"/>
                </a:solidFill>
                <a:latin typeface="Lato"/>
                <a:ea typeface="Lato"/>
                <a:cs typeface="Lato"/>
                <a:sym typeface="Lato"/>
                <a:hlinkClick r:id="rId12"/>
              </a:rPr>
              <a:t>Deep Deterministic Policy Gradients (DDPG, TD3)</a:t>
            </a:r>
            <a:endParaRPr sz="1400" dirty="0">
              <a:latin typeface="Lato"/>
              <a:ea typeface="Lato"/>
              <a:cs typeface="Lato"/>
              <a:sym typeface="Lato"/>
            </a:endParaRPr>
          </a:p>
          <a:p>
            <a:pPr marL="914400" lvl="1" indent="-317500" algn="l" rtl="0">
              <a:spcBef>
                <a:spcPts val="0"/>
              </a:spcBef>
              <a:spcAft>
                <a:spcPts val="0"/>
              </a:spcAft>
              <a:buSzPts val="1400"/>
              <a:buFont typeface="Lato"/>
              <a:buChar char="○"/>
            </a:pPr>
            <a:r>
              <a:rPr lang="en-GB" sz="1400" u="sng" dirty="0">
                <a:solidFill>
                  <a:schemeClr val="hlink"/>
                </a:solidFill>
                <a:latin typeface="Lato"/>
                <a:ea typeface="Lato"/>
                <a:cs typeface="Lato"/>
                <a:sym typeface="Lato"/>
                <a:hlinkClick r:id="rId13"/>
              </a:rPr>
              <a:t>Deep Q Networks (DQN, Rainbow, Parametric DQN)</a:t>
            </a:r>
            <a:endParaRPr sz="1400" dirty="0">
              <a:latin typeface="Lato"/>
              <a:ea typeface="Lato"/>
              <a:cs typeface="Lato"/>
              <a:sym typeface="Lato"/>
            </a:endParaRPr>
          </a:p>
          <a:p>
            <a:pPr marL="914400" lvl="1" indent="-317500" algn="l" rtl="0">
              <a:spcBef>
                <a:spcPts val="0"/>
              </a:spcBef>
              <a:spcAft>
                <a:spcPts val="0"/>
              </a:spcAft>
              <a:buSzPts val="1400"/>
              <a:buFont typeface="Lato"/>
              <a:buChar char="○"/>
            </a:pPr>
            <a:r>
              <a:rPr lang="en-GB" sz="1400" u="sng" dirty="0">
                <a:solidFill>
                  <a:schemeClr val="hlink"/>
                </a:solidFill>
                <a:latin typeface="Lato"/>
                <a:ea typeface="Lato"/>
                <a:cs typeface="Lato"/>
                <a:sym typeface="Lato"/>
                <a:hlinkClick r:id="rId14"/>
              </a:rPr>
              <a:t>Policy Gradients</a:t>
            </a:r>
            <a:endParaRPr sz="1400" dirty="0">
              <a:latin typeface="Lato"/>
              <a:ea typeface="Lato"/>
              <a:cs typeface="Lato"/>
              <a:sym typeface="Lato"/>
            </a:endParaRPr>
          </a:p>
          <a:p>
            <a:pPr marL="914400" lvl="1" indent="-317500" algn="l" rtl="0">
              <a:spcBef>
                <a:spcPts val="0"/>
              </a:spcBef>
              <a:spcAft>
                <a:spcPts val="0"/>
              </a:spcAft>
              <a:buSzPts val="1400"/>
              <a:buFont typeface="Lato"/>
              <a:buChar char="○"/>
            </a:pPr>
            <a:r>
              <a:rPr lang="en-GB" sz="1400" u="sng" dirty="0">
                <a:solidFill>
                  <a:schemeClr val="hlink"/>
                </a:solidFill>
                <a:latin typeface="Lato"/>
                <a:ea typeface="Lato"/>
                <a:cs typeface="Lato"/>
                <a:sym typeface="Lato"/>
                <a:hlinkClick r:id="rId15"/>
              </a:rPr>
              <a:t>Proximal Policy Optimization (PPO)</a:t>
            </a:r>
            <a:endParaRPr sz="1400" dirty="0">
              <a:latin typeface="Lato"/>
              <a:ea typeface="Lato"/>
              <a:cs typeface="Lato"/>
              <a:sym typeface="Lato"/>
            </a:endParaRPr>
          </a:p>
        </p:txBody>
      </p:sp>
    </p:spTree>
    <p:extLst>
      <p:ext uri="{BB962C8B-B14F-4D97-AF65-F5344CB8AC3E}">
        <p14:creationId xmlns:p14="http://schemas.microsoft.com/office/powerpoint/2010/main" val="3584710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2DA84840-DD81-004E-B02B-A58966BD8B85}"/>
              </a:ext>
            </a:extLst>
          </p:cNvPr>
          <p:cNvSpPr>
            <a:spLocks noGrp="1" noChangeArrowheads="1"/>
          </p:cNvSpPr>
          <p:nvPr>
            <p:ph type="title"/>
          </p:nvPr>
        </p:nvSpPr>
        <p:spPr>
          <a:xfrm>
            <a:off x="1533525" y="180975"/>
            <a:ext cx="6172200" cy="857250"/>
          </a:xfrm>
        </p:spPr>
        <p:txBody>
          <a:bodyPr/>
          <a:lstStyle/>
          <a:p>
            <a:r>
              <a:rPr lang="en-US" altLang="en-US" sz="2700" dirty="0">
                <a:ea typeface="ＭＳ Ｐゴシック" panose="020B0600070205080204" pitchFamily="34" charset="-128"/>
              </a:rPr>
              <a:t>Decisions</a:t>
            </a:r>
          </a:p>
        </p:txBody>
      </p:sp>
      <p:sp>
        <p:nvSpPr>
          <p:cNvPr id="8194" name="Content Placeholder 2">
            <a:extLst>
              <a:ext uri="{FF2B5EF4-FFF2-40B4-BE49-F238E27FC236}">
                <a16:creationId xmlns:a16="http://schemas.microsoft.com/office/drawing/2014/main" id="{04E4A42A-121A-FE4B-BDB3-A05846416D50}"/>
              </a:ext>
            </a:extLst>
          </p:cNvPr>
          <p:cNvSpPr>
            <a:spLocks noGrp="1" noChangeArrowheads="1"/>
          </p:cNvSpPr>
          <p:nvPr>
            <p:ph idx="1"/>
          </p:nvPr>
        </p:nvSpPr>
        <p:spPr>
          <a:xfrm>
            <a:off x="1466850" y="1266825"/>
            <a:ext cx="6172200" cy="3227115"/>
          </a:xfrm>
        </p:spPr>
        <p:txBody>
          <a:bodyPr>
            <a:normAutofit/>
          </a:bodyPr>
          <a:lstStyle/>
          <a:p>
            <a:pPr>
              <a:lnSpc>
                <a:spcPct val="90000"/>
              </a:lnSpc>
            </a:pPr>
            <a:r>
              <a:rPr lang="en-US" altLang="en-US" sz="1800" dirty="0">
                <a:ea typeface="ＭＳ Ｐゴシック" panose="020B0600070205080204" pitchFamily="34" charset="-128"/>
              </a:rPr>
              <a:t>It’s not just a matter of a threshold</a:t>
            </a:r>
          </a:p>
          <a:p>
            <a:pPr>
              <a:lnSpc>
                <a:spcPct val="90000"/>
              </a:lnSpc>
            </a:pPr>
            <a:r>
              <a:rPr lang="en-US" altLang="en-US" sz="1800" dirty="0">
                <a:ea typeface="ＭＳ Ｐゴシック" panose="020B0600070205080204" pitchFamily="34" charset="-128"/>
              </a:rPr>
              <a:t>Real-world decisions with consequences</a:t>
            </a:r>
          </a:p>
          <a:p>
            <a:pPr lvl="1">
              <a:lnSpc>
                <a:spcPct val="90000"/>
              </a:lnSpc>
            </a:pPr>
            <a:r>
              <a:rPr lang="en-US" altLang="en-US" sz="1400" dirty="0">
                <a:ea typeface="ＭＳ Ｐゴシック" panose="020B0600070205080204" pitchFamily="34" charset="-128"/>
              </a:rPr>
              <a:t>counterfactuals, provenance, relevance, dialog</a:t>
            </a:r>
          </a:p>
          <a:p>
            <a:pPr>
              <a:lnSpc>
                <a:spcPct val="90000"/>
              </a:lnSpc>
            </a:pPr>
            <a:r>
              <a:rPr lang="en-US" altLang="en-US" sz="1800" dirty="0">
                <a:ea typeface="ＭＳ Ｐゴシック" panose="020B0600070205080204" pitchFamily="34" charset="-128"/>
              </a:rPr>
              <a:t>Sets of decisions across a network</a:t>
            </a:r>
          </a:p>
          <a:p>
            <a:pPr lvl="1">
              <a:lnSpc>
                <a:spcPct val="90000"/>
              </a:lnSpc>
            </a:pPr>
            <a:r>
              <a:rPr lang="en-US" altLang="en-US" sz="1400" dirty="0"/>
              <a:t>false-discovery rate (instead of precision/recall/accuracy)</a:t>
            </a:r>
          </a:p>
          <a:p>
            <a:pPr>
              <a:lnSpc>
                <a:spcPct val="90000"/>
              </a:lnSpc>
            </a:pPr>
            <a:r>
              <a:rPr lang="en-US" altLang="en-US" sz="1800" dirty="0">
                <a:ea typeface="ＭＳ Ｐゴシック" panose="020B0600070205080204" pitchFamily="34" charset="-128"/>
              </a:rPr>
              <a:t>Sets of decisions across a network over time</a:t>
            </a:r>
            <a:endParaRPr lang="en-US" altLang="en-US" sz="1800" dirty="0"/>
          </a:p>
          <a:p>
            <a:pPr lvl="1">
              <a:lnSpc>
                <a:spcPct val="90000"/>
              </a:lnSpc>
            </a:pPr>
            <a:r>
              <a:rPr lang="en-US" altLang="en-US" sz="1400" dirty="0"/>
              <a:t>streaming, asynchronous decisions</a:t>
            </a:r>
          </a:p>
          <a:p>
            <a:pPr>
              <a:lnSpc>
                <a:spcPct val="90000"/>
              </a:lnSpc>
            </a:pPr>
            <a:r>
              <a:rPr lang="en-US" altLang="en-US" sz="1800" dirty="0"/>
              <a:t>Decisions when there is scarcity and competition</a:t>
            </a:r>
          </a:p>
          <a:p>
            <a:pPr lvl="1">
              <a:lnSpc>
                <a:spcPct val="90000"/>
              </a:lnSpc>
            </a:pPr>
            <a:r>
              <a:rPr lang="en-US" altLang="en-US" sz="1400" dirty="0"/>
              <a:t>need for an economic perspective</a:t>
            </a:r>
          </a:p>
          <a:p>
            <a:pPr lvl="1">
              <a:lnSpc>
                <a:spcPct val="90000"/>
              </a:lnSpc>
            </a:pPr>
            <a:r>
              <a:rPr lang="en-US" altLang="en-US" sz="1400" dirty="0"/>
              <a:t>what counts as a “good decision” depends on what other decision-makers are doing, which is something that a good decision-maker will model</a:t>
            </a:r>
          </a:p>
          <a:p>
            <a:pPr lvl="1">
              <a:lnSpc>
                <a:spcPct val="90000"/>
              </a:lnSpc>
            </a:pPr>
            <a:endParaRPr lang="en-US" altLang="en-US" sz="1400" dirty="0"/>
          </a:p>
          <a:p>
            <a:pPr>
              <a:lnSpc>
                <a:spcPct val="90000"/>
              </a:lnSpc>
              <a:buFontTx/>
              <a:buNone/>
            </a:pPr>
            <a:endParaRPr lang="en-US" altLang="en-US" sz="1800" dirty="0">
              <a:ea typeface="ＭＳ Ｐゴシック" panose="020B0600070205080204" pitchFamily="34" charset="-128"/>
            </a:endParaRPr>
          </a:p>
          <a:p>
            <a:pPr>
              <a:lnSpc>
                <a:spcPct val="90000"/>
              </a:lnSpc>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8175784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76"/>
          <p:cNvSpPr txBox="1">
            <a:spLocks noGrp="1"/>
          </p:cNvSpPr>
          <p:nvPr>
            <p:ph type="title"/>
          </p:nvPr>
        </p:nvSpPr>
        <p:spPr>
          <a:xfrm>
            <a:off x="447589" y="352696"/>
            <a:ext cx="7886700" cy="504000"/>
          </a:xfrm>
          <a:prstGeom prst="rect">
            <a:avLst/>
          </a:prstGeom>
          <a:no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chemeClr val="accent1"/>
              </a:buClr>
              <a:buSzPts val="2400"/>
              <a:buFont typeface="Helvetica Neue"/>
              <a:buNone/>
            </a:pPr>
            <a:r>
              <a:rPr lang="en" sz="2700" dirty="0">
                <a:solidFill>
                  <a:schemeClr val="accent3"/>
                </a:solidFill>
                <a:latin typeface="Arial" panose="020B0604020202020204" pitchFamily="34" charset="0"/>
                <a:cs typeface="Arial" panose="020B0604020202020204" pitchFamily="34" charset="0"/>
              </a:rPr>
              <a:t>Ray Architecture</a:t>
            </a:r>
            <a:endParaRPr sz="2700" dirty="0">
              <a:solidFill>
                <a:schemeClr val="accent3"/>
              </a:solidFill>
              <a:latin typeface="Arial" panose="020B0604020202020204" pitchFamily="34" charset="0"/>
              <a:cs typeface="Arial" panose="020B0604020202020204" pitchFamily="34" charset="0"/>
            </a:endParaRPr>
          </a:p>
        </p:txBody>
      </p:sp>
      <p:sp>
        <p:nvSpPr>
          <p:cNvPr id="676" name="Google Shape;676;p76"/>
          <p:cNvSpPr/>
          <p:nvPr/>
        </p:nvSpPr>
        <p:spPr>
          <a:xfrm>
            <a:off x="629625" y="1049550"/>
            <a:ext cx="2490600" cy="2357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7" name="Google Shape;677;p76"/>
          <p:cNvSpPr/>
          <p:nvPr/>
        </p:nvSpPr>
        <p:spPr>
          <a:xfrm>
            <a:off x="3326700" y="1049550"/>
            <a:ext cx="2490600" cy="2357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8" name="Google Shape;678;p76"/>
          <p:cNvSpPr/>
          <p:nvPr/>
        </p:nvSpPr>
        <p:spPr>
          <a:xfrm>
            <a:off x="6023775" y="1049550"/>
            <a:ext cx="2490600" cy="2357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9" name="Google Shape;679;p76"/>
          <p:cNvSpPr/>
          <p:nvPr/>
        </p:nvSpPr>
        <p:spPr>
          <a:xfrm>
            <a:off x="1949950" y="1201150"/>
            <a:ext cx="973800" cy="5088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latin typeface="Arial" panose="020B0604020202020204" pitchFamily="34" charset="0"/>
                <a:cs typeface="Arial" panose="020B0604020202020204" pitchFamily="34" charset="0"/>
              </a:rPr>
              <a:t>Worker</a:t>
            </a:r>
            <a:endParaRPr sz="1400" dirty="0">
              <a:latin typeface="Arial" panose="020B0604020202020204" pitchFamily="34" charset="0"/>
              <a:cs typeface="Arial" panose="020B0604020202020204" pitchFamily="34" charset="0"/>
            </a:endParaRPr>
          </a:p>
        </p:txBody>
      </p:sp>
      <p:sp>
        <p:nvSpPr>
          <p:cNvPr id="680" name="Google Shape;680;p76"/>
          <p:cNvSpPr/>
          <p:nvPr/>
        </p:nvSpPr>
        <p:spPr>
          <a:xfrm>
            <a:off x="802950" y="1201150"/>
            <a:ext cx="973800" cy="5088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latin typeface="Arial" panose="020B0604020202020204" pitchFamily="34" charset="0"/>
                <a:cs typeface="Arial" panose="020B0604020202020204" pitchFamily="34" charset="0"/>
              </a:rPr>
              <a:t>Driver</a:t>
            </a:r>
            <a:endParaRPr sz="1400" dirty="0">
              <a:latin typeface="Arial" panose="020B0604020202020204" pitchFamily="34" charset="0"/>
              <a:cs typeface="Arial" panose="020B0604020202020204" pitchFamily="34" charset="0"/>
            </a:endParaRPr>
          </a:p>
        </p:txBody>
      </p:sp>
      <p:sp>
        <p:nvSpPr>
          <p:cNvPr id="681" name="Google Shape;681;p76"/>
          <p:cNvSpPr/>
          <p:nvPr/>
        </p:nvSpPr>
        <p:spPr>
          <a:xfrm>
            <a:off x="4658600" y="1201150"/>
            <a:ext cx="973800" cy="5088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Arial" panose="020B0604020202020204" pitchFamily="34" charset="0"/>
                <a:cs typeface="Arial" panose="020B0604020202020204" pitchFamily="34" charset="0"/>
              </a:rPr>
              <a:t>Worker</a:t>
            </a:r>
            <a:endParaRPr sz="1400">
              <a:latin typeface="Arial" panose="020B0604020202020204" pitchFamily="34" charset="0"/>
              <a:cs typeface="Arial" panose="020B0604020202020204" pitchFamily="34" charset="0"/>
            </a:endParaRPr>
          </a:p>
        </p:txBody>
      </p:sp>
      <p:sp>
        <p:nvSpPr>
          <p:cNvPr id="682" name="Google Shape;682;p76"/>
          <p:cNvSpPr/>
          <p:nvPr/>
        </p:nvSpPr>
        <p:spPr>
          <a:xfrm>
            <a:off x="3511600" y="1201150"/>
            <a:ext cx="973800" cy="5088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Arial" panose="020B0604020202020204" pitchFamily="34" charset="0"/>
                <a:cs typeface="Arial" panose="020B0604020202020204" pitchFamily="34" charset="0"/>
              </a:rPr>
              <a:t>Worker</a:t>
            </a:r>
            <a:endParaRPr sz="1400">
              <a:latin typeface="Arial" panose="020B0604020202020204" pitchFamily="34" charset="0"/>
              <a:cs typeface="Arial" panose="020B0604020202020204" pitchFamily="34" charset="0"/>
            </a:endParaRPr>
          </a:p>
        </p:txBody>
      </p:sp>
      <p:sp>
        <p:nvSpPr>
          <p:cNvPr id="683" name="Google Shape;683;p76"/>
          <p:cNvSpPr/>
          <p:nvPr/>
        </p:nvSpPr>
        <p:spPr>
          <a:xfrm>
            <a:off x="7355675" y="1201150"/>
            <a:ext cx="973800" cy="5088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Arial" panose="020B0604020202020204" pitchFamily="34" charset="0"/>
                <a:cs typeface="Arial" panose="020B0604020202020204" pitchFamily="34" charset="0"/>
              </a:rPr>
              <a:t>Worker</a:t>
            </a:r>
            <a:endParaRPr sz="1400">
              <a:latin typeface="Arial" panose="020B0604020202020204" pitchFamily="34" charset="0"/>
              <a:cs typeface="Arial" panose="020B0604020202020204" pitchFamily="34" charset="0"/>
            </a:endParaRPr>
          </a:p>
        </p:txBody>
      </p:sp>
      <p:sp>
        <p:nvSpPr>
          <p:cNvPr id="684" name="Google Shape;684;p76"/>
          <p:cNvSpPr/>
          <p:nvPr/>
        </p:nvSpPr>
        <p:spPr>
          <a:xfrm>
            <a:off x="6208675" y="1201150"/>
            <a:ext cx="973800" cy="5088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Arial" panose="020B0604020202020204" pitchFamily="34" charset="0"/>
                <a:cs typeface="Arial" panose="020B0604020202020204" pitchFamily="34" charset="0"/>
              </a:rPr>
              <a:t>Worker</a:t>
            </a:r>
            <a:endParaRPr sz="1400">
              <a:latin typeface="Arial" panose="020B0604020202020204" pitchFamily="34" charset="0"/>
              <a:cs typeface="Arial" panose="020B0604020202020204" pitchFamily="34" charset="0"/>
            </a:endParaRPr>
          </a:p>
        </p:txBody>
      </p:sp>
      <p:sp>
        <p:nvSpPr>
          <p:cNvPr id="685" name="Google Shape;685;p76"/>
          <p:cNvSpPr/>
          <p:nvPr/>
        </p:nvSpPr>
        <p:spPr>
          <a:xfrm>
            <a:off x="802950" y="1861675"/>
            <a:ext cx="2121000" cy="378900"/>
          </a:xfrm>
          <a:prstGeom prst="rect">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400">
                <a:latin typeface="Arial" panose="020B0604020202020204" pitchFamily="34" charset="0"/>
                <a:cs typeface="Arial" panose="020B0604020202020204" pitchFamily="34" charset="0"/>
              </a:rPr>
              <a:t>Object Store</a:t>
            </a:r>
            <a:endParaRPr sz="1400">
              <a:latin typeface="Arial" panose="020B0604020202020204" pitchFamily="34" charset="0"/>
              <a:cs typeface="Arial" panose="020B0604020202020204" pitchFamily="34" charset="0"/>
            </a:endParaRPr>
          </a:p>
        </p:txBody>
      </p:sp>
      <p:sp>
        <p:nvSpPr>
          <p:cNvPr id="686" name="Google Shape;686;p76"/>
          <p:cNvSpPr/>
          <p:nvPr/>
        </p:nvSpPr>
        <p:spPr>
          <a:xfrm>
            <a:off x="3511500" y="1861675"/>
            <a:ext cx="2121000" cy="378900"/>
          </a:xfrm>
          <a:prstGeom prst="rect">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400">
                <a:latin typeface="Arial" panose="020B0604020202020204" pitchFamily="34" charset="0"/>
                <a:cs typeface="Arial" panose="020B0604020202020204" pitchFamily="34" charset="0"/>
              </a:rPr>
              <a:t>Object Store</a:t>
            </a:r>
            <a:endParaRPr sz="1400">
              <a:latin typeface="Arial" panose="020B0604020202020204" pitchFamily="34" charset="0"/>
              <a:cs typeface="Arial" panose="020B0604020202020204" pitchFamily="34" charset="0"/>
            </a:endParaRPr>
          </a:p>
        </p:txBody>
      </p:sp>
      <p:sp>
        <p:nvSpPr>
          <p:cNvPr id="687" name="Google Shape;687;p76"/>
          <p:cNvSpPr/>
          <p:nvPr/>
        </p:nvSpPr>
        <p:spPr>
          <a:xfrm>
            <a:off x="6208575" y="1861675"/>
            <a:ext cx="2121000" cy="378900"/>
          </a:xfrm>
          <a:prstGeom prst="rect">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400">
                <a:latin typeface="Arial" panose="020B0604020202020204" pitchFamily="34" charset="0"/>
                <a:cs typeface="Arial" panose="020B0604020202020204" pitchFamily="34" charset="0"/>
              </a:rPr>
              <a:t>Object Store</a:t>
            </a:r>
            <a:endParaRPr sz="1400">
              <a:latin typeface="Arial" panose="020B0604020202020204" pitchFamily="34" charset="0"/>
              <a:cs typeface="Arial" panose="020B0604020202020204" pitchFamily="34" charset="0"/>
            </a:endParaRPr>
          </a:p>
        </p:txBody>
      </p:sp>
      <p:sp>
        <p:nvSpPr>
          <p:cNvPr id="688" name="Google Shape;688;p76"/>
          <p:cNvSpPr/>
          <p:nvPr/>
        </p:nvSpPr>
        <p:spPr>
          <a:xfrm>
            <a:off x="802950" y="2392300"/>
            <a:ext cx="2121000" cy="9387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400" b="1">
                <a:latin typeface="Arial" panose="020B0604020202020204" pitchFamily="34" charset="0"/>
                <a:cs typeface="Arial" panose="020B0604020202020204" pitchFamily="34" charset="0"/>
              </a:rPr>
              <a:t>Raylet</a:t>
            </a:r>
            <a:endParaRPr sz="1400" b="1">
              <a:latin typeface="Arial" panose="020B0604020202020204" pitchFamily="34" charset="0"/>
              <a:cs typeface="Arial" panose="020B0604020202020204" pitchFamily="34" charset="0"/>
            </a:endParaRPr>
          </a:p>
        </p:txBody>
      </p:sp>
      <p:sp>
        <p:nvSpPr>
          <p:cNvPr id="689" name="Google Shape;689;p76"/>
          <p:cNvSpPr/>
          <p:nvPr/>
        </p:nvSpPr>
        <p:spPr>
          <a:xfrm>
            <a:off x="3511500" y="2392300"/>
            <a:ext cx="2121000" cy="9387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400" b="1">
                <a:latin typeface="Arial" panose="020B0604020202020204" pitchFamily="34" charset="0"/>
                <a:cs typeface="Arial" panose="020B0604020202020204" pitchFamily="34" charset="0"/>
              </a:rPr>
              <a:t>Raylet</a:t>
            </a:r>
            <a:endParaRPr sz="1400" b="1">
              <a:latin typeface="Arial" panose="020B0604020202020204" pitchFamily="34" charset="0"/>
              <a:cs typeface="Arial" panose="020B0604020202020204" pitchFamily="34" charset="0"/>
            </a:endParaRPr>
          </a:p>
        </p:txBody>
      </p:sp>
      <p:sp>
        <p:nvSpPr>
          <p:cNvPr id="690" name="Google Shape;690;p76"/>
          <p:cNvSpPr/>
          <p:nvPr/>
        </p:nvSpPr>
        <p:spPr>
          <a:xfrm>
            <a:off x="6220050" y="2392300"/>
            <a:ext cx="2121000" cy="9387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400" b="1" dirty="0" err="1">
                <a:latin typeface="Arial" panose="020B0604020202020204" pitchFamily="34" charset="0"/>
                <a:cs typeface="Arial" panose="020B0604020202020204" pitchFamily="34" charset="0"/>
              </a:rPr>
              <a:t>Raylet</a:t>
            </a:r>
            <a:endParaRPr sz="1400" b="1" dirty="0">
              <a:latin typeface="Arial" panose="020B0604020202020204" pitchFamily="34" charset="0"/>
              <a:cs typeface="Arial" panose="020B0604020202020204" pitchFamily="34" charset="0"/>
            </a:endParaRPr>
          </a:p>
        </p:txBody>
      </p:sp>
      <p:sp>
        <p:nvSpPr>
          <p:cNvPr id="691" name="Google Shape;691;p76"/>
          <p:cNvSpPr/>
          <p:nvPr/>
        </p:nvSpPr>
        <p:spPr>
          <a:xfrm>
            <a:off x="829054" y="3041800"/>
            <a:ext cx="2068800" cy="2892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Arial" panose="020B0604020202020204" pitchFamily="34" charset="0"/>
                <a:ea typeface="Helvetica Neue"/>
                <a:cs typeface="Arial" panose="020B0604020202020204" pitchFamily="34" charset="0"/>
                <a:sym typeface="Helvetica Neue"/>
              </a:rPr>
              <a:t>Scheduler</a:t>
            </a:r>
            <a:endParaRPr sz="1400">
              <a:latin typeface="Arial" panose="020B0604020202020204" pitchFamily="34" charset="0"/>
              <a:ea typeface="Helvetica Neue"/>
              <a:cs typeface="Arial" panose="020B0604020202020204" pitchFamily="34" charset="0"/>
              <a:sym typeface="Helvetica Neue"/>
            </a:endParaRPr>
          </a:p>
        </p:txBody>
      </p:sp>
      <p:sp>
        <p:nvSpPr>
          <p:cNvPr id="692" name="Google Shape;692;p76"/>
          <p:cNvSpPr/>
          <p:nvPr/>
        </p:nvSpPr>
        <p:spPr>
          <a:xfrm>
            <a:off x="830002" y="2430025"/>
            <a:ext cx="2068800" cy="289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Arial" panose="020B0604020202020204" pitchFamily="34" charset="0"/>
                <a:ea typeface="Helvetica Neue"/>
                <a:cs typeface="Arial" panose="020B0604020202020204" pitchFamily="34" charset="0"/>
                <a:sym typeface="Helvetica Neue"/>
              </a:rPr>
              <a:t>Object Manager</a:t>
            </a:r>
            <a:endParaRPr sz="1400">
              <a:latin typeface="Arial" panose="020B0604020202020204" pitchFamily="34" charset="0"/>
              <a:ea typeface="Helvetica Neue"/>
              <a:cs typeface="Arial" panose="020B0604020202020204" pitchFamily="34" charset="0"/>
              <a:sym typeface="Helvetica Neue"/>
            </a:endParaRPr>
          </a:p>
        </p:txBody>
      </p:sp>
      <p:sp>
        <p:nvSpPr>
          <p:cNvPr id="693" name="Google Shape;693;p76"/>
          <p:cNvSpPr/>
          <p:nvPr/>
        </p:nvSpPr>
        <p:spPr>
          <a:xfrm>
            <a:off x="3537604" y="3041800"/>
            <a:ext cx="2068800" cy="2892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Arial" panose="020B0604020202020204" pitchFamily="34" charset="0"/>
                <a:ea typeface="Helvetica Neue"/>
                <a:cs typeface="Arial" panose="020B0604020202020204" pitchFamily="34" charset="0"/>
                <a:sym typeface="Helvetica Neue"/>
              </a:rPr>
              <a:t>Scheduler</a:t>
            </a:r>
            <a:endParaRPr sz="1400">
              <a:latin typeface="Arial" panose="020B0604020202020204" pitchFamily="34" charset="0"/>
              <a:ea typeface="Helvetica Neue"/>
              <a:cs typeface="Arial" panose="020B0604020202020204" pitchFamily="34" charset="0"/>
              <a:sym typeface="Helvetica Neue"/>
            </a:endParaRPr>
          </a:p>
        </p:txBody>
      </p:sp>
      <p:sp>
        <p:nvSpPr>
          <p:cNvPr id="694" name="Google Shape;694;p76"/>
          <p:cNvSpPr/>
          <p:nvPr/>
        </p:nvSpPr>
        <p:spPr>
          <a:xfrm>
            <a:off x="6246154" y="3041800"/>
            <a:ext cx="2068800" cy="2892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latin typeface="Arial" panose="020B0604020202020204" pitchFamily="34" charset="0"/>
                <a:ea typeface="Helvetica Neue"/>
                <a:cs typeface="Arial" panose="020B0604020202020204" pitchFamily="34" charset="0"/>
                <a:sym typeface="Helvetica Neue"/>
              </a:rPr>
              <a:t>Scheduler</a:t>
            </a:r>
            <a:endParaRPr sz="1400" dirty="0">
              <a:latin typeface="Arial" panose="020B0604020202020204" pitchFamily="34" charset="0"/>
              <a:ea typeface="Helvetica Neue"/>
              <a:cs typeface="Arial" panose="020B0604020202020204" pitchFamily="34" charset="0"/>
              <a:sym typeface="Helvetica Neue"/>
            </a:endParaRPr>
          </a:p>
        </p:txBody>
      </p:sp>
      <p:sp>
        <p:nvSpPr>
          <p:cNvPr id="695" name="Google Shape;695;p76"/>
          <p:cNvSpPr/>
          <p:nvPr/>
        </p:nvSpPr>
        <p:spPr>
          <a:xfrm>
            <a:off x="3537602" y="2430025"/>
            <a:ext cx="2068800" cy="289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Arial" panose="020B0604020202020204" pitchFamily="34" charset="0"/>
                <a:ea typeface="Helvetica Neue"/>
                <a:cs typeface="Arial" panose="020B0604020202020204" pitchFamily="34" charset="0"/>
                <a:sym typeface="Helvetica Neue"/>
              </a:rPr>
              <a:t>Object Manager</a:t>
            </a:r>
            <a:endParaRPr sz="1400">
              <a:latin typeface="Arial" panose="020B0604020202020204" pitchFamily="34" charset="0"/>
              <a:ea typeface="Helvetica Neue"/>
              <a:cs typeface="Arial" panose="020B0604020202020204" pitchFamily="34" charset="0"/>
              <a:sym typeface="Helvetica Neue"/>
            </a:endParaRPr>
          </a:p>
        </p:txBody>
      </p:sp>
      <p:sp>
        <p:nvSpPr>
          <p:cNvPr id="696" name="Google Shape;696;p76"/>
          <p:cNvSpPr/>
          <p:nvPr/>
        </p:nvSpPr>
        <p:spPr>
          <a:xfrm>
            <a:off x="6220052" y="2430025"/>
            <a:ext cx="2068800" cy="289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Arial" panose="020B0604020202020204" pitchFamily="34" charset="0"/>
                <a:ea typeface="Helvetica Neue"/>
                <a:cs typeface="Arial" panose="020B0604020202020204" pitchFamily="34" charset="0"/>
                <a:sym typeface="Helvetica Neue"/>
              </a:rPr>
              <a:t>Object Manager</a:t>
            </a:r>
            <a:endParaRPr sz="1400">
              <a:latin typeface="Arial" panose="020B0604020202020204" pitchFamily="34" charset="0"/>
              <a:ea typeface="Helvetica Neue"/>
              <a:cs typeface="Arial" panose="020B0604020202020204" pitchFamily="34" charset="0"/>
              <a:sym typeface="Helvetica Neue"/>
            </a:endParaRPr>
          </a:p>
        </p:txBody>
      </p:sp>
      <p:sp>
        <p:nvSpPr>
          <p:cNvPr id="697" name="Google Shape;697;p76"/>
          <p:cNvSpPr/>
          <p:nvPr/>
        </p:nvSpPr>
        <p:spPr>
          <a:xfrm>
            <a:off x="2786100" y="2471875"/>
            <a:ext cx="861600" cy="205500"/>
          </a:xfrm>
          <a:prstGeom prst="leftRightArrow">
            <a:avLst>
              <a:gd name="adj1" fmla="val 50000"/>
              <a:gd name="adj2" fmla="val 50000"/>
            </a:avLst>
          </a:prstGeom>
          <a:solidFill>
            <a:srgbClr val="A6AAA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98" name="Google Shape;698;p76"/>
          <p:cNvSpPr/>
          <p:nvPr/>
        </p:nvSpPr>
        <p:spPr>
          <a:xfrm>
            <a:off x="5492425" y="2471875"/>
            <a:ext cx="861600" cy="205500"/>
          </a:xfrm>
          <a:prstGeom prst="leftRightArrow">
            <a:avLst>
              <a:gd name="adj1" fmla="val 50000"/>
              <a:gd name="adj2" fmla="val 50000"/>
            </a:avLst>
          </a:prstGeom>
          <a:solidFill>
            <a:srgbClr val="A6AAA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99" name="Google Shape;699;p76"/>
          <p:cNvSpPr/>
          <p:nvPr/>
        </p:nvSpPr>
        <p:spPr>
          <a:xfrm>
            <a:off x="2786100" y="3083650"/>
            <a:ext cx="861600" cy="205500"/>
          </a:xfrm>
          <a:prstGeom prst="leftRightArrow">
            <a:avLst>
              <a:gd name="adj1" fmla="val 50000"/>
              <a:gd name="adj2" fmla="val 50000"/>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00" name="Google Shape;700;p76"/>
          <p:cNvSpPr/>
          <p:nvPr/>
        </p:nvSpPr>
        <p:spPr>
          <a:xfrm>
            <a:off x="5492425" y="3083650"/>
            <a:ext cx="861600" cy="205500"/>
          </a:xfrm>
          <a:prstGeom prst="leftRightArrow">
            <a:avLst>
              <a:gd name="adj1" fmla="val 50000"/>
              <a:gd name="adj2" fmla="val 50000"/>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01" name="Google Shape;701;p76"/>
          <p:cNvSpPr/>
          <p:nvPr/>
        </p:nvSpPr>
        <p:spPr>
          <a:xfrm>
            <a:off x="3400200" y="3965904"/>
            <a:ext cx="2038800" cy="7545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Global Control Store</a:t>
            </a:r>
            <a:endParaRPr/>
          </a:p>
        </p:txBody>
      </p:sp>
      <p:sp>
        <p:nvSpPr>
          <p:cNvPr id="702" name="Google Shape;702;p76"/>
          <p:cNvSpPr/>
          <p:nvPr/>
        </p:nvSpPr>
        <p:spPr>
          <a:xfrm>
            <a:off x="3552600" y="4070004"/>
            <a:ext cx="2038800" cy="7545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Global Control Store</a:t>
            </a:r>
            <a:endParaRPr/>
          </a:p>
        </p:txBody>
      </p:sp>
      <p:sp>
        <p:nvSpPr>
          <p:cNvPr id="703" name="Google Shape;703;p76"/>
          <p:cNvSpPr/>
          <p:nvPr/>
        </p:nvSpPr>
        <p:spPr>
          <a:xfrm>
            <a:off x="3705000" y="4174104"/>
            <a:ext cx="2038800" cy="7545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Arial" panose="020B0604020202020204" pitchFamily="34" charset="0"/>
                <a:cs typeface="Arial" panose="020B0604020202020204" pitchFamily="34" charset="0"/>
              </a:rPr>
              <a:t>Global Control Store</a:t>
            </a:r>
            <a:endParaRPr sz="1400">
              <a:latin typeface="Arial" panose="020B0604020202020204" pitchFamily="34" charset="0"/>
              <a:cs typeface="Arial" panose="020B0604020202020204" pitchFamily="34" charset="0"/>
            </a:endParaRPr>
          </a:p>
        </p:txBody>
      </p:sp>
      <p:sp>
        <p:nvSpPr>
          <p:cNvPr id="704" name="Google Shape;704;p76"/>
          <p:cNvSpPr/>
          <p:nvPr/>
        </p:nvSpPr>
        <p:spPr>
          <a:xfrm>
            <a:off x="1245650" y="4075144"/>
            <a:ext cx="1613400" cy="258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Arial" panose="020B0604020202020204" pitchFamily="34" charset="0"/>
                <a:cs typeface="Arial" panose="020B0604020202020204" pitchFamily="34" charset="0"/>
              </a:rPr>
              <a:t>Debugging Tools</a:t>
            </a:r>
            <a:endParaRPr sz="1400">
              <a:latin typeface="Arial" panose="020B0604020202020204" pitchFamily="34" charset="0"/>
              <a:cs typeface="Arial" panose="020B0604020202020204" pitchFamily="34" charset="0"/>
            </a:endParaRPr>
          </a:p>
        </p:txBody>
      </p:sp>
      <p:sp>
        <p:nvSpPr>
          <p:cNvPr id="705" name="Google Shape;705;p76"/>
          <p:cNvSpPr/>
          <p:nvPr/>
        </p:nvSpPr>
        <p:spPr>
          <a:xfrm>
            <a:off x="1245650" y="4547604"/>
            <a:ext cx="1613400" cy="258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Arial" panose="020B0604020202020204" pitchFamily="34" charset="0"/>
                <a:cs typeface="Arial" panose="020B0604020202020204" pitchFamily="34" charset="0"/>
              </a:rPr>
              <a:t>Profiling Tools</a:t>
            </a:r>
            <a:endParaRPr sz="1400">
              <a:latin typeface="Arial" panose="020B0604020202020204" pitchFamily="34" charset="0"/>
              <a:cs typeface="Arial" panose="020B0604020202020204" pitchFamily="34" charset="0"/>
            </a:endParaRPr>
          </a:p>
        </p:txBody>
      </p:sp>
      <p:sp>
        <p:nvSpPr>
          <p:cNvPr id="706" name="Google Shape;706;p76"/>
          <p:cNvSpPr/>
          <p:nvPr/>
        </p:nvSpPr>
        <p:spPr>
          <a:xfrm>
            <a:off x="6690900" y="4444957"/>
            <a:ext cx="1613400" cy="258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Arial" panose="020B0604020202020204" pitchFamily="34" charset="0"/>
                <a:cs typeface="Arial" panose="020B0604020202020204" pitchFamily="34" charset="0"/>
              </a:rPr>
              <a:t>Web UI</a:t>
            </a:r>
            <a:endParaRPr sz="1400">
              <a:latin typeface="Arial" panose="020B0604020202020204" pitchFamily="34" charset="0"/>
              <a:cs typeface="Arial" panose="020B0604020202020204" pitchFamily="34" charset="0"/>
            </a:endParaRPr>
          </a:p>
        </p:txBody>
      </p:sp>
      <p:cxnSp>
        <p:nvCxnSpPr>
          <p:cNvPr id="707" name="Google Shape;707;p76"/>
          <p:cNvCxnSpPr>
            <a:stCxn id="703" idx="1"/>
            <a:endCxn id="704" idx="3"/>
          </p:cNvCxnSpPr>
          <p:nvPr/>
        </p:nvCxnSpPr>
        <p:spPr>
          <a:xfrm rot="10800000">
            <a:off x="2859000" y="4204554"/>
            <a:ext cx="846000" cy="346800"/>
          </a:xfrm>
          <a:prstGeom prst="straightConnector1">
            <a:avLst/>
          </a:prstGeom>
          <a:noFill/>
          <a:ln w="38100" cap="flat" cmpd="sng">
            <a:solidFill>
              <a:schemeClr val="dk2"/>
            </a:solidFill>
            <a:prstDash val="dash"/>
            <a:round/>
            <a:headEnd type="triangle" w="med" len="med"/>
            <a:tailEnd type="triangle" w="med" len="med"/>
          </a:ln>
        </p:spPr>
      </p:cxnSp>
      <p:cxnSp>
        <p:nvCxnSpPr>
          <p:cNvPr id="708" name="Google Shape;708;p76"/>
          <p:cNvCxnSpPr>
            <a:stCxn id="703" idx="1"/>
            <a:endCxn id="705" idx="3"/>
          </p:cNvCxnSpPr>
          <p:nvPr/>
        </p:nvCxnSpPr>
        <p:spPr>
          <a:xfrm flipH="1">
            <a:off x="2859000" y="4551354"/>
            <a:ext cx="846000" cy="125700"/>
          </a:xfrm>
          <a:prstGeom prst="straightConnector1">
            <a:avLst/>
          </a:prstGeom>
          <a:noFill/>
          <a:ln w="38100" cap="flat" cmpd="sng">
            <a:solidFill>
              <a:schemeClr val="dk2"/>
            </a:solidFill>
            <a:prstDash val="dash"/>
            <a:round/>
            <a:headEnd type="triangle" w="med" len="med"/>
            <a:tailEnd type="triangle" w="med" len="med"/>
          </a:ln>
        </p:spPr>
      </p:cxnSp>
      <p:cxnSp>
        <p:nvCxnSpPr>
          <p:cNvPr id="709" name="Google Shape;709;p76"/>
          <p:cNvCxnSpPr>
            <a:stCxn id="703" idx="3"/>
            <a:endCxn id="706" idx="1"/>
          </p:cNvCxnSpPr>
          <p:nvPr/>
        </p:nvCxnSpPr>
        <p:spPr>
          <a:xfrm>
            <a:off x="5743800" y="4551354"/>
            <a:ext cx="947100" cy="23100"/>
          </a:xfrm>
          <a:prstGeom prst="straightConnector1">
            <a:avLst/>
          </a:prstGeom>
          <a:noFill/>
          <a:ln w="38100" cap="flat" cmpd="sng">
            <a:solidFill>
              <a:schemeClr val="dk2"/>
            </a:solidFill>
            <a:prstDash val="dash"/>
            <a:round/>
            <a:headEnd type="triangle" w="med" len="med"/>
            <a:tailEnd type="triangle" w="med" len="med"/>
          </a:ln>
        </p:spPr>
      </p:cxnSp>
      <p:cxnSp>
        <p:nvCxnSpPr>
          <p:cNvPr id="710" name="Google Shape;710;p76"/>
          <p:cNvCxnSpPr/>
          <p:nvPr/>
        </p:nvCxnSpPr>
        <p:spPr>
          <a:xfrm flipH="1">
            <a:off x="5596350" y="3406650"/>
            <a:ext cx="1684200" cy="641400"/>
          </a:xfrm>
          <a:prstGeom prst="straightConnector1">
            <a:avLst/>
          </a:prstGeom>
          <a:noFill/>
          <a:ln w="38100" cap="flat" cmpd="sng">
            <a:solidFill>
              <a:schemeClr val="dk2"/>
            </a:solidFill>
            <a:prstDash val="dash"/>
            <a:round/>
            <a:headEnd type="triangle" w="med" len="med"/>
            <a:tailEnd type="triangle" w="med" len="med"/>
          </a:ln>
        </p:spPr>
      </p:cxnSp>
      <p:cxnSp>
        <p:nvCxnSpPr>
          <p:cNvPr id="711" name="Google Shape;711;p76"/>
          <p:cNvCxnSpPr/>
          <p:nvPr/>
        </p:nvCxnSpPr>
        <p:spPr>
          <a:xfrm>
            <a:off x="1863450" y="3406650"/>
            <a:ext cx="1733100" cy="603600"/>
          </a:xfrm>
          <a:prstGeom prst="straightConnector1">
            <a:avLst/>
          </a:prstGeom>
          <a:noFill/>
          <a:ln w="38100" cap="flat" cmpd="sng">
            <a:solidFill>
              <a:schemeClr val="dk2"/>
            </a:solidFill>
            <a:prstDash val="dash"/>
            <a:round/>
            <a:headEnd type="triangle" w="med" len="med"/>
            <a:tailEnd type="triangle" w="med" len="med"/>
          </a:ln>
        </p:spPr>
      </p:cxnSp>
      <p:cxnSp>
        <p:nvCxnSpPr>
          <p:cNvPr id="712" name="Google Shape;712;p76"/>
          <p:cNvCxnSpPr>
            <a:stCxn id="702" idx="0"/>
            <a:endCxn id="693" idx="2"/>
          </p:cNvCxnSpPr>
          <p:nvPr/>
        </p:nvCxnSpPr>
        <p:spPr>
          <a:xfrm rot="10800000">
            <a:off x="4572000" y="3331104"/>
            <a:ext cx="0" cy="738900"/>
          </a:xfrm>
          <a:prstGeom prst="straightConnector1">
            <a:avLst/>
          </a:prstGeom>
          <a:noFill/>
          <a:ln w="38100" cap="flat" cmpd="sng">
            <a:solidFill>
              <a:schemeClr val="dk2"/>
            </a:solidFill>
            <a:prstDash val="dash"/>
            <a:round/>
            <a:headEnd type="triangle" w="med" len="med"/>
            <a:tailEnd type="triangle" w="med" len="med"/>
          </a:ln>
        </p:spPr>
      </p:cxnSp>
    </p:spTree>
    <p:extLst>
      <p:ext uri="{BB962C8B-B14F-4D97-AF65-F5344CB8AC3E}">
        <p14:creationId xmlns:p14="http://schemas.microsoft.com/office/powerpoint/2010/main" val="2450075542"/>
      </p:ext>
    </p:extLst>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32"/>
          <p:cNvSpPr/>
          <p:nvPr/>
        </p:nvSpPr>
        <p:spPr>
          <a:xfrm>
            <a:off x="3278975" y="1209800"/>
            <a:ext cx="5396100" cy="19452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6FA8DC"/>
              </a:solidFill>
              <a:highlight>
                <a:srgbClr val="9FC5E8"/>
              </a:highlight>
              <a:latin typeface="Arial"/>
              <a:ea typeface="Arial"/>
              <a:cs typeface="Arial"/>
              <a:sym typeface="Arial"/>
            </a:endParaRPr>
          </a:p>
        </p:txBody>
      </p:sp>
      <p:grpSp>
        <p:nvGrpSpPr>
          <p:cNvPr id="732" name="Google Shape;732;p32"/>
          <p:cNvGrpSpPr/>
          <p:nvPr/>
        </p:nvGrpSpPr>
        <p:grpSpPr>
          <a:xfrm>
            <a:off x="338050" y="3339325"/>
            <a:ext cx="8570400" cy="722724"/>
            <a:chOff x="338050" y="2577325"/>
            <a:chExt cx="8570400" cy="722724"/>
          </a:xfrm>
        </p:grpSpPr>
        <p:sp>
          <p:nvSpPr>
            <p:cNvPr id="733" name="Google Shape;733;p32"/>
            <p:cNvSpPr/>
            <p:nvPr/>
          </p:nvSpPr>
          <p:spPr>
            <a:xfrm>
              <a:off x="338050" y="2584900"/>
              <a:ext cx="8570400" cy="693600"/>
            </a:xfrm>
            <a:prstGeom prst="rect">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p:txBody>
        </p:sp>
        <p:pic>
          <p:nvPicPr>
            <p:cNvPr id="734" name="Google Shape;734;p32"/>
            <p:cNvPicPr preferRelativeResize="0"/>
            <p:nvPr/>
          </p:nvPicPr>
          <p:blipFill rotWithShape="1">
            <a:blip r:embed="rId3">
              <a:alphaModFix/>
            </a:blip>
            <a:srcRect l="6876" t="13076" r="7906" b="14877"/>
            <a:stretch/>
          </p:blipFill>
          <p:spPr>
            <a:xfrm>
              <a:off x="3740750" y="2577325"/>
              <a:ext cx="1708601" cy="722724"/>
            </a:xfrm>
            <a:prstGeom prst="rect">
              <a:avLst/>
            </a:prstGeom>
            <a:noFill/>
            <a:ln>
              <a:noFill/>
            </a:ln>
          </p:spPr>
        </p:pic>
        <p:sp>
          <p:nvSpPr>
            <p:cNvPr id="735" name="Google Shape;735;p32"/>
            <p:cNvSpPr txBox="1"/>
            <p:nvPr/>
          </p:nvSpPr>
          <p:spPr>
            <a:xfrm>
              <a:off x="5449431" y="2625250"/>
              <a:ext cx="2891700" cy="616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434343"/>
                  </a:solidFill>
                  <a:latin typeface="Poppins"/>
                  <a:ea typeface="Poppins"/>
                  <a:cs typeface="Poppins"/>
                  <a:sym typeface="Poppins"/>
                </a:rPr>
                <a:t>universal framework for distributed computing</a:t>
              </a:r>
              <a:endParaRPr sz="1400" b="0" i="0" u="none" strike="noStrike" cap="none">
                <a:solidFill>
                  <a:srgbClr val="434343"/>
                </a:solidFill>
                <a:latin typeface="Poppins"/>
                <a:ea typeface="Poppins"/>
                <a:cs typeface="Poppins"/>
                <a:sym typeface="Poppins"/>
              </a:endParaRPr>
            </a:p>
          </p:txBody>
        </p:sp>
      </p:grpSp>
      <p:sp>
        <p:nvSpPr>
          <p:cNvPr id="736" name="Google Shape;736;p32"/>
          <p:cNvSpPr/>
          <p:nvPr/>
        </p:nvSpPr>
        <p:spPr>
          <a:xfrm>
            <a:off x="460625" y="1881225"/>
            <a:ext cx="2721600" cy="12738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6FA8DC"/>
              </a:solidFill>
              <a:highlight>
                <a:srgbClr val="9FC5E8"/>
              </a:highlight>
              <a:latin typeface="Arial"/>
              <a:ea typeface="Arial"/>
              <a:cs typeface="Arial"/>
              <a:sym typeface="Arial"/>
            </a:endParaRPr>
          </a:p>
        </p:txBody>
      </p:sp>
      <p:pic>
        <p:nvPicPr>
          <p:cNvPr id="737" name="Google Shape;737;p32"/>
          <p:cNvPicPr preferRelativeResize="0"/>
          <p:nvPr/>
        </p:nvPicPr>
        <p:blipFill rotWithShape="1">
          <a:blip r:embed="rId4">
            <a:alphaModFix/>
          </a:blip>
          <a:srcRect/>
          <a:stretch/>
        </p:blipFill>
        <p:spPr>
          <a:xfrm>
            <a:off x="536825" y="2340150"/>
            <a:ext cx="719824" cy="529545"/>
          </a:xfrm>
          <a:prstGeom prst="rect">
            <a:avLst/>
          </a:prstGeom>
          <a:noFill/>
          <a:ln>
            <a:noFill/>
          </a:ln>
        </p:spPr>
      </p:pic>
      <p:pic>
        <p:nvPicPr>
          <p:cNvPr id="738" name="Google Shape;738;p32"/>
          <p:cNvPicPr preferRelativeResize="0"/>
          <p:nvPr/>
        </p:nvPicPr>
        <p:blipFill rotWithShape="1">
          <a:blip r:embed="rId5">
            <a:alphaModFix/>
          </a:blip>
          <a:srcRect/>
          <a:stretch/>
        </p:blipFill>
        <p:spPr>
          <a:xfrm>
            <a:off x="1172725" y="2272150"/>
            <a:ext cx="1278675" cy="959000"/>
          </a:xfrm>
          <a:prstGeom prst="rect">
            <a:avLst/>
          </a:prstGeom>
          <a:noFill/>
          <a:ln>
            <a:noFill/>
          </a:ln>
        </p:spPr>
      </p:pic>
      <p:pic>
        <p:nvPicPr>
          <p:cNvPr id="739" name="Google Shape;739;p32"/>
          <p:cNvPicPr preferRelativeResize="0"/>
          <p:nvPr/>
        </p:nvPicPr>
        <p:blipFill rotWithShape="1">
          <a:blip r:embed="rId6">
            <a:alphaModFix/>
          </a:blip>
          <a:srcRect/>
          <a:stretch/>
        </p:blipFill>
        <p:spPr>
          <a:xfrm>
            <a:off x="1353750" y="1924837"/>
            <a:ext cx="662025" cy="402053"/>
          </a:xfrm>
          <a:prstGeom prst="rect">
            <a:avLst/>
          </a:prstGeom>
          <a:noFill/>
          <a:ln>
            <a:noFill/>
          </a:ln>
        </p:spPr>
      </p:pic>
      <p:pic>
        <p:nvPicPr>
          <p:cNvPr id="740" name="Google Shape;740;p32"/>
          <p:cNvPicPr preferRelativeResize="0"/>
          <p:nvPr/>
        </p:nvPicPr>
        <p:blipFill rotWithShape="1">
          <a:blip r:embed="rId7">
            <a:alphaModFix/>
          </a:blip>
          <a:srcRect/>
          <a:stretch/>
        </p:blipFill>
        <p:spPr>
          <a:xfrm>
            <a:off x="2388275" y="1931819"/>
            <a:ext cx="594349" cy="547479"/>
          </a:xfrm>
          <a:prstGeom prst="rect">
            <a:avLst/>
          </a:prstGeom>
          <a:noFill/>
          <a:ln>
            <a:noFill/>
          </a:ln>
        </p:spPr>
      </p:pic>
      <p:pic>
        <p:nvPicPr>
          <p:cNvPr id="741" name="Google Shape;741;p32"/>
          <p:cNvPicPr preferRelativeResize="0"/>
          <p:nvPr/>
        </p:nvPicPr>
        <p:blipFill rotWithShape="1">
          <a:blip r:embed="rId8">
            <a:alphaModFix/>
          </a:blip>
          <a:srcRect/>
          <a:stretch/>
        </p:blipFill>
        <p:spPr>
          <a:xfrm>
            <a:off x="3393095" y="2297199"/>
            <a:ext cx="719826" cy="756492"/>
          </a:xfrm>
          <a:prstGeom prst="rect">
            <a:avLst/>
          </a:prstGeom>
          <a:noFill/>
          <a:ln>
            <a:noFill/>
          </a:ln>
        </p:spPr>
      </p:pic>
      <p:pic>
        <p:nvPicPr>
          <p:cNvPr id="742" name="Google Shape;742;p32"/>
          <p:cNvPicPr preferRelativeResize="0"/>
          <p:nvPr/>
        </p:nvPicPr>
        <p:blipFill rotWithShape="1">
          <a:blip r:embed="rId9">
            <a:alphaModFix/>
          </a:blip>
          <a:srcRect/>
          <a:stretch/>
        </p:blipFill>
        <p:spPr>
          <a:xfrm>
            <a:off x="2359100" y="2487800"/>
            <a:ext cx="785824" cy="630149"/>
          </a:xfrm>
          <a:prstGeom prst="rect">
            <a:avLst/>
          </a:prstGeom>
          <a:noFill/>
          <a:ln>
            <a:noFill/>
          </a:ln>
        </p:spPr>
      </p:pic>
      <p:sp>
        <p:nvSpPr>
          <p:cNvPr id="743" name="Google Shape;743;p32"/>
          <p:cNvSpPr txBox="1"/>
          <p:nvPr/>
        </p:nvSpPr>
        <p:spPr>
          <a:xfrm>
            <a:off x="454960" y="1539495"/>
            <a:ext cx="1583400" cy="33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434343"/>
                </a:solidFill>
                <a:latin typeface="Poppins"/>
                <a:ea typeface="Poppins"/>
                <a:cs typeface="Poppins"/>
                <a:sym typeface="Poppins"/>
              </a:rPr>
              <a:t>Native Libraries</a:t>
            </a:r>
            <a:endParaRPr sz="1400" b="0" i="0" u="none" strike="noStrike" cap="none">
              <a:solidFill>
                <a:srgbClr val="434343"/>
              </a:solidFill>
              <a:latin typeface="Poppins"/>
              <a:ea typeface="Poppins"/>
              <a:cs typeface="Poppins"/>
              <a:sym typeface="Poppins"/>
            </a:endParaRPr>
          </a:p>
        </p:txBody>
      </p:sp>
      <p:sp>
        <p:nvSpPr>
          <p:cNvPr id="744" name="Google Shape;744;p32"/>
          <p:cNvSpPr txBox="1"/>
          <p:nvPr/>
        </p:nvSpPr>
        <p:spPr>
          <a:xfrm>
            <a:off x="3278928" y="851375"/>
            <a:ext cx="2094300" cy="33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434343"/>
                </a:solidFill>
                <a:latin typeface="Poppins"/>
                <a:ea typeface="Poppins"/>
                <a:cs typeface="Poppins"/>
                <a:sym typeface="Poppins"/>
              </a:rPr>
              <a:t>3rd Party Libraries</a:t>
            </a:r>
            <a:endParaRPr sz="1400" b="0" i="0" u="none" strike="noStrike" cap="none">
              <a:solidFill>
                <a:srgbClr val="434343"/>
              </a:solidFill>
              <a:latin typeface="Poppins"/>
              <a:ea typeface="Poppins"/>
              <a:cs typeface="Poppins"/>
              <a:sym typeface="Poppins"/>
            </a:endParaRPr>
          </a:p>
        </p:txBody>
      </p:sp>
      <p:pic>
        <p:nvPicPr>
          <p:cNvPr id="745" name="Google Shape;745;p32"/>
          <p:cNvPicPr preferRelativeResize="0"/>
          <p:nvPr/>
        </p:nvPicPr>
        <p:blipFill rotWithShape="1">
          <a:blip r:embed="rId10">
            <a:alphaModFix/>
          </a:blip>
          <a:srcRect/>
          <a:stretch/>
        </p:blipFill>
        <p:spPr>
          <a:xfrm>
            <a:off x="3491888" y="1993860"/>
            <a:ext cx="1389997" cy="291900"/>
          </a:xfrm>
          <a:prstGeom prst="rect">
            <a:avLst/>
          </a:prstGeom>
          <a:noFill/>
          <a:ln>
            <a:noFill/>
          </a:ln>
        </p:spPr>
      </p:pic>
      <p:pic>
        <p:nvPicPr>
          <p:cNvPr id="746" name="Google Shape;746;p32"/>
          <p:cNvPicPr preferRelativeResize="0"/>
          <p:nvPr/>
        </p:nvPicPr>
        <p:blipFill rotWithShape="1">
          <a:blip r:embed="rId11">
            <a:alphaModFix/>
          </a:blip>
          <a:srcRect/>
          <a:stretch/>
        </p:blipFill>
        <p:spPr>
          <a:xfrm>
            <a:off x="4200700" y="2436576"/>
            <a:ext cx="520434" cy="630150"/>
          </a:xfrm>
          <a:prstGeom prst="rect">
            <a:avLst/>
          </a:prstGeom>
          <a:noFill/>
          <a:ln>
            <a:noFill/>
          </a:ln>
        </p:spPr>
      </p:pic>
      <p:pic>
        <p:nvPicPr>
          <p:cNvPr id="747" name="Google Shape;747;p32"/>
          <p:cNvPicPr preferRelativeResize="0"/>
          <p:nvPr/>
        </p:nvPicPr>
        <p:blipFill rotWithShape="1">
          <a:blip r:embed="rId12">
            <a:alphaModFix/>
          </a:blip>
          <a:srcRect/>
          <a:stretch/>
        </p:blipFill>
        <p:spPr>
          <a:xfrm>
            <a:off x="3467300" y="1299000"/>
            <a:ext cx="451100" cy="474125"/>
          </a:xfrm>
          <a:prstGeom prst="rect">
            <a:avLst/>
          </a:prstGeom>
          <a:noFill/>
          <a:ln>
            <a:noFill/>
          </a:ln>
        </p:spPr>
      </p:pic>
      <p:pic>
        <p:nvPicPr>
          <p:cNvPr id="748" name="Google Shape;748;p32"/>
          <p:cNvPicPr preferRelativeResize="0"/>
          <p:nvPr/>
        </p:nvPicPr>
        <p:blipFill rotWithShape="1">
          <a:blip r:embed="rId13">
            <a:alphaModFix/>
          </a:blip>
          <a:srcRect/>
          <a:stretch/>
        </p:blipFill>
        <p:spPr>
          <a:xfrm>
            <a:off x="3994838" y="1398296"/>
            <a:ext cx="843550" cy="301550"/>
          </a:xfrm>
          <a:prstGeom prst="rect">
            <a:avLst/>
          </a:prstGeom>
          <a:noFill/>
          <a:ln>
            <a:noFill/>
          </a:ln>
        </p:spPr>
      </p:pic>
      <p:pic>
        <p:nvPicPr>
          <p:cNvPr id="749" name="Google Shape;749;p32"/>
          <p:cNvPicPr preferRelativeResize="0"/>
          <p:nvPr/>
        </p:nvPicPr>
        <p:blipFill rotWithShape="1">
          <a:blip r:embed="rId14">
            <a:alphaModFix/>
          </a:blip>
          <a:srcRect/>
          <a:stretch/>
        </p:blipFill>
        <p:spPr>
          <a:xfrm>
            <a:off x="6832925" y="2314398"/>
            <a:ext cx="785825" cy="407447"/>
          </a:xfrm>
          <a:prstGeom prst="rect">
            <a:avLst/>
          </a:prstGeom>
          <a:noFill/>
          <a:ln>
            <a:noFill/>
          </a:ln>
        </p:spPr>
      </p:pic>
      <p:pic>
        <p:nvPicPr>
          <p:cNvPr id="750" name="Google Shape;750;p32"/>
          <p:cNvPicPr preferRelativeResize="0"/>
          <p:nvPr/>
        </p:nvPicPr>
        <p:blipFill rotWithShape="1">
          <a:blip r:embed="rId15">
            <a:alphaModFix/>
          </a:blip>
          <a:srcRect/>
          <a:stretch/>
        </p:blipFill>
        <p:spPr>
          <a:xfrm>
            <a:off x="4948537" y="1249959"/>
            <a:ext cx="1696539" cy="722725"/>
          </a:xfrm>
          <a:prstGeom prst="rect">
            <a:avLst/>
          </a:prstGeom>
          <a:noFill/>
          <a:ln>
            <a:noFill/>
          </a:ln>
        </p:spPr>
      </p:pic>
      <p:pic>
        <p:nvPicPr>
          <p:cNvPr id="751" name="Google Shape;751;p32"/>
          <p:cNvPicPr preferRelativeResize="0"/>
          <p:nvPr/>
        </p:nvPicPr>
        <p:blipFill rotWithShape="1">
          <a:blip r:embed="rId16">
            <a:alphaModFix/>
          </a:blip>
          <a:srcRect/>
          <a:stretch/>
        </p:blipFill>
        <p:spPr>
          <a:xfrm>
            <a:off x="5047701" y="1850953"/>
            <a:ext cx="1583399" cy="671394"/>
          </a:xfrm>
          <a:prstGeom prst="rect">
            <a:avLst/>
          </a:prstGeom>
          <a:noFill/>
          <a:ln>
            <a:noFill/>
          </a:ln>
        </p:spPr>
      </p:pic>
      <p:sp>
        <p:nvSpPr>
          <p:cNvPr id="752" name="Google Shape;752;p32"/>
          <p:cNvSpPr txBox="1"/>
          <p:nvPr/>
        </p:nvSpPr>
        <p:spPr>
          <a:xfrm>
            <a:off x="5123900" y="2565875"/>
            <a:ext cx="1583400" cy="47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0" i="0" u="none" strike="noStrike" cap="none">
                <a:solidFill>
                  <a:srgbClr val="252B3A"/>
                </a:solidFill>
                <a:highlight>
                  <a:srgbClr val="BCCAED"/>
                </a:highlight>
                <a:latin typeface="Helvetica Neue"/>
                <a:ea typeface="Helvetica Neue"/>
                <a:cs typeface="Helvetica Neue"/>
                <a:sym typeface="Helvetica Neue"/>
              </a:rPr>
              <a:t>ModelArts</a:t>
            </a:r>
            <a:endParaRPr sz="1000" b="0" i="0" u="none" strike="noStrike" cap="none">
              <a:solidFill>
                <a:srgbClr val="000000"/>
              </a:solidFill>
              <a:latin typeface="Arial"/>
              <a:ea typeface="Arial"/>
              <a:cs typeface="Arial"/>
              <a:sym typeface="Arial"/>
            </a:endParaRPr>
          </a:p>
        </p:txBody>
      </p:sp>
      <p:pic>
        <p:nvPicPr>
          <p:cNvPr id="753" name="Google Shape;753;p32"/>
          <p:cNvPicPr preferRelativeResize="0"/>
          <p:nvPr/>
        </p:nvPicPr>
        <p:blipFill rotWithShape="1">
          <a:blip r:embed="rId17">
            <a:alphaModFix/>
          </a:blip>
          <a:srcRect/>
          <a:stretch/>
        </p:blipFill>
        <p:spPr>
          <a:xfrm>
            <a:off x="6450395" y="1299000"/>
            <a:ext cx="912480" cy="959000"/>
          </a:xfrm>
          <a:prstGeom prst="rect">
            <a:avLst/>
          </a:prstGeom>
          <a:noFill/>
          <a:ln>
            <a:noFill/>
          </a:ln>
        </p:spPr>
      </p:pic>
      <p:pic>
        <p:nvPicPr>
          <p:cNvPr id="754" name="Google Shape;754;p32"/>
          <p:cNvPicPr preferRelativeResize="0"/>
          <p:nvPr/>
        </p:nvPicPr>
        <p:blipFill rotWithShape="1">
          <a:blip r:embed="rId18">
            <a:alphaModFix/>
          </a:blip>
          <a:srcRect/>
          <a:stretch/>
        </p:blipFill>
        <p:spPr>
          <a:xfrm>
            <a:off x="6645075" y="2850638"/>
            <a:ext cx="785826" cy="221846"/>
          </a:xfrm>
          <a:prstGeom prst="rect">
            <a:avLst/>
          </a:prstGeom>
          <a:noFill/>
          <a:ln>
            <a:noFill/>
          </a:ln>
        </p:spPr>
      </p:pic>
      <p:pic>
        <p:nvPicPr>
          <p:cNvPr id="755" name="Google Shape;755;p32" descr="https://github.com/modin-project/modin/raw/3d6368edf311995ad231ec5342a51cd9e4e3dc20/docs/img/MODIN_ver2_hrz.png?raw=true"/>
          <p:cNvPicPr preferRelativeResize="0"/>
          <p:nvPr/>
        </p:nvPicPr>
        <p:blipFill rotWithShape="1">
          <a:blip r:embed="rId19">
            <a:alphaModFix/>
          </a:blip>
          <a:srcRect/>
          <a:stretch/>
        </p:blipFill>
        <p:spPr>
          <a:xfrm>
            <a:off x="7450652" y="1830405"/>
            <a:ext cx="1044176" cy="291891"/>
          </a:xfrm>
          <a:prstGeom prst="rect">
            <a:avLst/>
          </a:prstGeom>
          <a:noFill/>
          <a:ln>
            <a:noFill/>
          </a:ln>
        </p:spPr>
      </p:pic>
      <p:pic>
        <p:nvPicPr>
          <p:cNvPr id="756" name="Google Shape;756;p32"/>
          <p:cNvPicPr preferRelativeResize="0"/>
          <p:nvPr/>
        </p:nvPicPr>
        <p:blipFill rotWithShape="1">
          <a:blip r:embed="rId20">
            <a:alphaModFix/>
          </a:blip>
          <a:srcRect/>
          <a:stretch/>
        </p:blipFill>
        <p:spPr>
          <a:xfrm>
            <a:off x="7485800" y="2526720"/>
            <a:ext cx="1034000" cy="604202"/>
          </a:xfrm>
          <a:prstGeom prst="rect">
            <a:avLst/>
          </a:prstGeom>
          <a:noFill/>
          <a:ln>
            <a:noFill/>
          </a:ln>
        </p:spPr>
      </p:pic>
      <p:pic>
        <p:nvPicPr>
          <p:cNvPr id="757" name="Google Shape;757;p32"/>
          <p:cNvPicPr preferRelativeResize="0"/>
          <p:nvPr/>
        </p:nvPicPr>
        <p:blipFill rotWithShape="1">
          <a:blip r:embed="rId21">
            <a:alphaModFix/>
          </a:blip>
          <a:srcRect/>
          <a:stretch/>
        </p:blipFill>
        <p:spPr>
          <a:xfrm>
            <a:off x="7625850" y="2076205"/>
            <a:ext cx="1034002" cy="549729"/>
          </a:xfrm>
          <a:prstGeom prst="rect">
            <a:avLst/>
          </a:prstGeom>
          <a:noFill/>
          <a:ln>
            <a:noFill/>
          </a:ln>
        </p:spPr>
      </p:pic>
      <p:pic>
        <p:nvPicPr>
          <p:cNvPr id="758" name="Google Shape;758;p32"/>
          <p:cNvPicPr preferRelativeResize="0"/>
          <p:nvPr/>
        </p:nvPicPr>
        <p:blipFill rotWithShape="1">
          <a:blip r:embed="rId22">
            <a:alphaModFix/>
          </a:blip>
          <a:srcRect/>
          <a:stretch/>
        </p:blipFill>
        <p:spPr>
          <a:xfrm>
            <a:off x="2255650" y="4083575"/>
            <a:ext cx="926725" cy="705049"/>
          </a:xfrm>
          <a:prstGeom prst="rect">
            <a:avLst/>
          </a:prstGeom>
          <a:noFill/>
          <a:ln>
            <a:noFill/>
          </a:ln>
        </p:spPr>
      </p:pic>
      <p:pic>
        <p:nvPicPr>
          <p:cNvPr id="759" name="Google Shape;759;p32"/>
          <p:cNvPicPr preferRelativeResize="0"/>
          <p:nvPr/>
        </p:nvPicPr>
        <p:blipFill rotWithShape="1">
          <a:blip r:embed="rId23">
            <a:alphaModFix/>
          </a:blip>
          <a:srcRect/>
          <a:stretch/>
        </p:blipFill>
        <p:spPr>
          <a:xfrm>
            <a:off x="3182364" y="4155884"/>
            <a:ext cx="926742" cy="505809"/>
          </a:xfrm>
          <a:prstGeom prst="rect">
            <a:avLst/>
          </a:prstGeom>
          <a:noFill/>
          <a:ln>
            <a:noFill/>
          </a:ln>
        </p:spPr>
      </p:pic>
      <p:pic>
        <p:nvPicPr>
          <p:cNvPr id="760" name="Google Shape;760;p32"/>
          <p:cNvPicPr preferRelativeResize="0"/>
          <p:nvPr/>
        </p:nvPicPr>
        <p:blipFill rotWithShape="1">
          <a:blip r:embed="rId24">
            <a:alphaModFix/>
          </a:blip>
          <a:srcRect l="27216" r="24121"/>
          <a:stretch/>
        </p:blipFill>
        <p:spPr>
          <a:xfrm>
            <a:off x="4244848" y="4037513"/>
            <a:ext cx="718674" cy="786512"/>
          </a:xfrm>
          <a:prstGeom prst="rect">
            <a:avLst/>
          </a:prstGeom>
          <a:noFill/>
          <a:ln>
            <a:noFill/>
          </a:ln>
        </p:spPr>
      </p:pic>
      <p:pic>
        <p:nvPicPr>
          <p:cNvPr id="761" name="Google Shape;761;p32"/>
          <p:cNvPicPr preferRelativeResize="0"/>
          <p:nvPr/>
        </p:nvPicPr>
        <p:blipFill rotWithShape="1">
          <a:blip r:embed="rId25">
            <a:alphaModFix/>
          </a:blip>
          <a:srcRect/>
          <a:stretch/>
        </p:blipFill>
        <p:spPr>
          <a:xfrm>
            <a:off x="5012435" y="4094387"/>
            <a:ext cx="594336" cy="585302"/>
          </a:xfrm>
          <a:prstGeom prst="rect">
            <a:avLst/>
          </a:prstGeom>
          <a:noFill/>
          <a:ln>
            <a:noFill/>
          </a:ln>
        </p:spPr>
      </p:pic>
      <p:pic>
        <p:nvPicPr>
          <p:cNvPr id="762" name="Google Shape;762;p32"/>
          <p:cNvPicPr preferRelativeResize="0"/>
          <p:nvPr/>
        </p:nvPicPr>
        <p:blipFill rotWithShape="1">
          <a:blip r:embed="rId26">
            <a:alphaModFix/>
          </a:blip>
          <a:srcRect/>
          <a:stretch/>
        </p:blipFill>
        <p:spPr>
          <a:xfrm>
            <a:off x="5766175" y="4155875"/>
            <a:ext cx="926725" cy="604532"/>
          </a:xfrm>
          <a:prstGeom prst="rect">
            <a:avLst/>
          </a:prstGeom>
          <a:noFill/>
          <a:ln>
            <a:noFill/>
          </a:ln>
        </p:spPr>
      </p:pic>
      <p:sp>
        <p:nvSpPr>
          <p:cNvPr id="763" name="Google Shape;763;p32"/>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3600"/>
              <a:buFont typeface="Arial"/>
              <a:buNone/>
            </a:pPr>
            <a:r>
              <a:rPr lang="en" sz="2700" dirty="0"/>
              <a:t>Growing Library Ecosystem</a:t>
            </a:r>
            <a:endParaRPr sz="2700" dirty="0"/>
          </a:p>
          <a:p>
            <a:pPr marL="0" lvl="0" indent="0" algn="l" rtl="0">
              <a:lnSpc>
                <a:spcPct val="100000"/>
              </a:lnSpc>
              <a:spcBef>
                <a:spcPts val="0"/>
              </a:spcBef>
              <a:spcAft>
                <a:spcPts val="0"/>
              </a:spcAft>
              <a:buSzPts val="3600"/>
              <a:buNone/>
            </a:pPr>
            <a:endParaRPr dirty="0"/>
          </a:p>
        </p:txBody>
      </p:sp>
      <p:pic>
        <p:nvPicPr>
          <p:cNvPr id="764" name="Google Shape;764;p32"/>
          <p:cNvPicPr preferRelativeResize="0"/>
          <p:nvPr/>
        </p:nvPicPr>
        <p:blipFill rotWithShape="1">
          <a:blip r:embed="rId27">
            <a:alphaModFix/>
          </a:blip>
          <a:srcRect/>
          <a:stretch/>
        </p:blipFill>
        <p:spPr>
          <a:xfrm>
            <a:off x="7286675" y="1336264"/>
            <a:ext cx="785824" cy="430993"/>
          </a:xfrm>
          <a:prstGeom prst="rect">
            <a:avLst/>
          </a:prstGeom>
          <a:noFill/>
          <a:ln>
            <a:noFill/>
          </a:ln>
        </p:spPr>
      </p:pic>
    </p:spTree>
    <p:extLst>
      <p:ext uri="{BB962C8B-B14F-4D97-AF65-F5344CB8AC3E}">
        <p14:creationId xmlns:p14="http://schemas.microsoft.com/office/powerpoint/2010/main" val="357570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2"/>
                                        </p:tgtEl>
                                        <p:attrNameLst>
                                          <p:attrName>style.visibility</p:attrName>
                                        </p:attrNameLst>
                                      </p:cBhvr>
                                      <p:to>
                                        <p:strVal val="visible"/>
                                      </p:to>
                                    </p:set>
                                    <p:animEffect transition="in" filter="fade">
                                      <p:cBhvr>
                                        <p:cTn id="7" dur="1000"/>
                                        <p:tgtEl>
                                          <p:spTgt spid="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64"/>
          <p:cNvSpPr txBox="1">
            <a:spLocks noGrp="1"/>
          </p:cNvSpPr>
          <p:nvPr>
            <p:ph type="title"/>
          </p:nvPr>
        </p:nvSpPr>
        <p:spPr>
          <a:xfrm>
            <a:off x="761518" y="248694"/>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700" dirty="0"/>
              <a:t>Example: Online Learning</a:t>
            </a:r>
            <a:endParaRPr sz="2700" dirty="0"/>
          </a:p>
        </p:txBody>
      </p:sp>
      <p:pic>
        <p:nvPicPr>
          <p:cNvPr id="540" name="Google Shape;540;p64"/>
          <p:cNvPicPr preferRelativeResize="0"/>
          <p:nvPr/>
        </p:nvPicPr>
        <p:blipFill rotWithShape="1">
          <a:blip r:embed="rId3">
            <a:alphaModFix/>
          </a:blip>
          <a:srcRect t="3966"/>
          <a:stretch/>
        </p:blipFill>
        <p:spPr>
          <a:xfrm>
            <a:off x="186267" y="1043538"/>
            <a:ext cx="8839203" cy="2704925"/>
          </a:xfrm>
          <a:prstGeom prst="rect">
            <a:avLst/>
          </a:prstGeom>
          <a:noFill/>
          <a:ln>
            <a:noFill/>
          </a:ln>
        </p:spPr>
      </p:pic>
      <p:pic>
        <p:nvPicPr>
          <p:cNvPr id="541" name="Google Shape;541;p64"/>
          <p:cNvPicPr preferRelativeResize="0"/>
          <p:nvPr/>
        </p:nvPicPr>
        <p:blipFill>
          <a:blip r:embed="rId4">
            <a:alphaModFix/>
          </a:blip>
          <a:stretch>
            <a:fillRect/>
          </a:stretch>
        </p:blipFill>
        <p:spPr>
          <a:xfrm>
            <a:off x="2488954" y="3748458"/>
            <a:ext cx="5546190" cy="966125"/>
          </a:xfrm>
          <a:prstGeom prst="rect">
            <a:avLst/>
          </a:prstGeom>
          <a:noFill/>
          <a:ln>
            <a:noFill/>
          </a:ln>
        </p:spPr>
      </p:pic>
    </p:spTree>
    <p:extLst>
      <p:ext uri="{BB962C8B-B14F-4D97-AF65-F5344CB8AC3E}">
        <p14:creationId xmlns:p14="http://schemas.microsoft.com/office/powerpoint/2010/main" val="11287588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65"/>
          <p:cNvSpPr txBox="1">
            <a:spLocks noGrp="1"/>
          </p:cNvSpPr>
          <p:nvPr>
            <p:ph type="title"/>
          </p:nvPr>
        </p:nvSpPr>
        <p:spPr>
          <a:xfrm>
            <a:off x="727653" y="305138"/>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700" dirty="0"/>
              <a:t>Example: Online Learning</a:t>
            </a:r>
            <a:endParaRPr sz="2700" dirty="0"/>
          </a:p>
        </p:txBody>
      </p:sp>
      <p:pic>
        <p:nvPicPr>
          <p:cNvPr id="547" name="Google Shape;547;p65"/>
          <p:cNvPicPr preferRelativeResize="0"/>
          <p:nvPr/>
        </p:nvPicPr>
        <p:blipFill rotWithShape="1">
          <a:blip r:embed="rId3">
            <a:alphaModFix/>
          </a:blip>
          <a:srcRect t="1987" b="1987"/>
          <a:stretch/>
        </p:blipFill>
        <p:spPr>
          <a:xfrm>
            <a:off x="152400" y="1045478"/>
            <a:ext cx="8839206" cy="2704925"/>
          </a:xfrm>
          <a:prstGeom prst="rect">
            <a:avLst/>
          </a:prstGeom>
          <a:noFill/>
          <a:ln>
            <a:noFill/>
          </a:ln>
        </p:spPr>
      </p:pic>
      <p:pic>
        <p:nvPicPr>
          <p:cNvPr id="548" name="Google Shape;548;p65"/>
          <p:cNvPicPr preferRelativeResize="0"/>
          <p:nvPr/>
        </p:nvPicPr>
        <p:blipFill rotWithShape="1">
          <a:blip r:embed="rId4">
            <a:alphaModFix/>
          </a:blip>
          <a:srcRect t="855" b="864"/>
          <a:stretch/>
        </p:blipFill>
        <p:spPr>
          <a:xfrm>
            <a:off x="2871962" y="3750398"/>
            <a:ext cx="5546189" cy="966125"/>
          </a:xfrm>
          <a:prstGeom prst="rect">
            <a:avLst/>
          </a:prstGeom>
          <a:noFill/>
          <a:ln>
            <a:noFill/>
          </a:ln>
        </p:spPr>
      </p:pic>
    </p:spTree>
    <p:extLst>
      <p:ext uri="{BB962C8B-B14F-4D97-AF65-F5344CB8AC3E}">
        <p14:creationId xmlns:p14="http://schemas.microsoft.com/office/powerpoint/2010/main" val="25630644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g9870950999_0_151"/>
          <p:cNvPicPr preferRelativeResize="0"/>
          <p:nvPr/>
        </p:nvPicPr>
        <p:blipFill rotWithShape="1">
          <a:blip r:embed="rId3">
            <a:alphaModFix/>
          </a:blip>
          <a:srcRect t="6173"/>
          <a:stretch/>
        </p:blipFill>
        <p:spPr>
          <a:xfrm>
            <a:off x="642600" y="317375"/>
            <a:ext cx="7858800" cy="4826126"/>
          </a:xfrm>
          <a:prstGeom prst="rect">
            <a:avLst/>
          </a:prstGeom>
          <a:noFill/>
          <a:ln>
            <a:noFill/>
          </a:ln>
        </p:spPr>
      </p:pic>
      <p:cxnSp>
        <p:nvCxnSpPr>
          <p:cNvPr id="438" name="Google Shape;438;g9870950999_0_151"/>
          <p:cNvCxnSpPr/>
          <p:nvPr/>
        </p:nvCxnSpPr>
        <p:spPr>
          <a:xfrm rot="10800000" flipH="1">
            <a:off x="7324725" y="377446"/>
            <a:ext cx="851100" cy="523200"/>
          </a:xfrm>
          <a:prstGeom prst="straightConnector1">
            <a:avLst/>
          </a:prstGeom>
          <a:noFill/>
          <a:ln w="76200" cap="flat" cmpd="sng">
            <a:solidFill>
              <a:srgbClr val="FF0000"/>
            </a:solidFill>
            <a:prstDash val="solid"/>
            <a:round/>
            <a:headEnd type="none" w="sm" len="sm"/>
            <a:tailEnd type="none" w="sm" len="sm"/>
          </a:ln>
        </p:spPr>
      </p:cxnSp>
      <p:grpSp>
        <p:nvGrpSpPr>
          <p:cNvPr id="439" name="Google Shape;439;g9870950999_0_151"/>
          <p:cNvGrpSpPr/>
          <p:nvPr/>
        </p:nvGrpSpPr>
        <p:grpSpPr>
          <a:xfrm>
            <a:off x="2893225" y="648221"/>
            <a:ext cx="5282675" cy="2544303"/>
            <a:chOff x="3857633" y="864295"/>
            <a:chExt cx="7043567" cy="3392404"/>
          </a:xfrm>
        </p:grpSpPr>
        <p:sp>
          <p:nvSpPr>
            <p:cNvPr id="440" name="Google Shape;440;g9870950999_0_151"/>
            <p:cNvSpPr txBox="1"/>
            <p:nvPr/>
          </p:nvSpPr>
          <p:spPr>
            <a:xfrm>
              <a:off x="3857633" y="2119600"/>
              <a:ext cx="6883800" cy="10242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2700" b="1" i="0" u="none" strike="noStrike" cap="none">
                  <a:solidFill>
                    <a:srgbClr val="FF0000"/>
                  </a:solidFill>
                  <a:latin typeface="Helvetica Neue"/>
                  <a:ea typeface="Helvetica Neue"/>
                  <a:cs typeface="Helvetica Neue"/>
                  <a:sym typeface="Helvetica Neue"/>
                </a:rPr>
                <a:t>Matches Spark’s growth!</a:t>
              </a:r>
              <a:endParaRPr sz="2700" b="1" i="0" u="none" strike="noStrike" cap="none">
                <a:solidFill>
                  <a:srgbClr val="FF0000"/>
                </a:solidFill>
                <a:latin typeface="Helvetica Neue"/>
                <a:ea typeface="Helvetica Neue"/>
                <a:cs typeface="Helvetica Neue"/>
                <a:sym typeface="Helvetica Neue"/>
              </a:endParaRPr>
            </a:p>
          </p:txBody>
        </p:sp>
        <p:cxnSp>
          <p:nvCxnSpPr>
            <p:cNvPr id="441" name="Google Shape;441;g9870950999_0_151"/>
            <p:cNvCxnSpPr/>
            <p:nvPr/>
          </p:nvCxnSpPr>
          <p:spPr>
            <a:xfrm rot="10800000" flipH="1">
              <a:off x="9766300" y="3559199"/>
              <a:ext cx="1134900" cy="697500"/>
            </a:xfrm>
            <a:prstGeom prst="straightConnector1">
              <a:avLst/>
            </a:prstGeom>
            <a:noFill/>
            <a:ln w="76200" cap="flat" cmpd="sng">
              <a:solidFill>
                <a:srgbClr val="FF0000"/>
              </a:solidFill>
              <a:prstDash val="solid"/>
              <a:round/>
              <a:headEnd type="none" w="sm" len="sm"/>
              <a:tailEnd type="none" w="sm" len="sm"/>
            </a:ln>
          </p:spPr>
        </p:cxnSp>
        <p:cxnSp>
          <p:nvCxnSpPr>
            <p:cNvPr id="442" name="Google Shape;442;g9870950999_0_151"/>
            <p:cNvCxnSpPr/>
            <p:nvPr/>
          </p:nvCxnSpPr>
          <p:spPr>
            <a:xfrm flipH="1">
              <a:off x="10327000" y="864295"/>
              <a:ext cx="10800" cy="3068400"/>
            </a:xfrm>
            <a:prstGeom prst="straightConnector1">
              <a:avLst/>
            </a:prstGeom>
            <a:noFill/>
            <a:ln w="28575" cap="flat" cmpd="sng">
              <a:solidFill>
                <a:srgbClr val="FF0000"/>
              </a:solidFill>
              <a:prstDash val="dash"/>
              <a:round/>
              <a:headEnd type="triangle" w="med" len="med"/>
              <a:tailEnd type="triangle" w="med" len="med"/>
            </a:ln>
          </p:spPr>
        </p:cxnSp>
      </p:grpSp>
      <p:sp>
        <p:nvSpPr>
          <p:cNvPr id="443" name="Google Shape;443;g9870950999_0_151"/>
          <p:cNvSpPr txBox="1"/>
          <p:nvPr/>
        </p:nvSpPr>
        <p:spPr>
          <a:xfrm>
            <a:off x="4366500" y="377450"/>
            <a:ext cx="1433700" cy="73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oppins"/>
              <a:ea typeface="Poppins"/>
              <a:cs typeface="Poppins"/>
              <a:sym typeface="Poppins"/>
            </a:endParaRPr>
          </a:p>
        </p:txBody>
      </p:sp>
      <p:sp>
        <p:nvSpPr>
          <p:cNvPr id="444" name="Google Shape;444;g9870950999_0_151"/>
          <p:cNvSpPr txBox="1"/>
          <p:nvPr/>
        </p:nvSpPr>
        <p:spPr>
          <a:xfrm>
            <a:off x="8273375" y="236025"/>
            <a:ext cx="755100" cy="41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Poppins"/>
                <a:ea typeface="Poppins"/>
                <a:cs typeface="Poppins"/>
                <a:sym typeface="Poppins"/>
              </a:rPr>
              <a:t>Spark</a:t>
            </a:r>
            <a:endParaRPr sz="1400" b="1" i="0" u="none" strike="noStrike" cap="none">
              <a:solidFill>
                <a:srgbClr val="000000"/>
              </a:solidFill>
              <a:latin typeface="Poppins"/>
              <a:ea typeface="Poppins"/>
              <a:cs typeface="Poppins"/>
              <a:sym typeface="Poppins"/>
            </a:endParaRPr>
          </a:p>
        </p:txBody>
      </p:sp>
      <p:sp>
        <p:nvSpPr>
          <p:cNvPr id="445" name="Google Shape;445;g9870950999_0_151"/>
          <p:cNvSpPr txBox="1"/>
          <p:nvPr/>
        </p:nvSpPr>
        <p:spPr>
          <a:xfrm>
            <a:off x="8273375" y="1912425"/>
            <a:ext cx="755100" cy="41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Poppins"/>
                <a:ea typeface="Poppins"/>
                <a:cs typeface="Poppins"/>
                <a:sym typeface="Poppins"/>
              </a:rPr>
              <a:t>Kafka</a:t>
            </a:r>
            <a:endParaRPr sz="1400" b="1" i="0" u="none" strike="noStrike" cap="none">
              <a:solidFill>
                <a:srgbClr val="000000"/>
              </a:solidFill>
              <a:latin typeface="Poppins"/>
              <a:ea typeface="Poppins"/>
              <a:cs typeface="Poppins"/>
              <a:sym typeface="Poppins"/>
            </a:endParaRPr>
          </a:p>
        </p:txBody>
      </p:sp>
      <p:sp>
        <p:nvSpPr>
          <p:cNvPr id="446" name="Google Shape;446;g9870950999_0_151"/>
          <p:cNvSpPr txBox="1"/>
          <p:nvPr/>
        </p:nvSpPr>
        <p:spPr>
          <a:xfrm>
            <a:off x="8273375" y="2445825"/>
            <a:ext cx="755100" cy="41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Poppins"/>
                <a:ea typeface="Poppins"/>
                <a:cs typeface="Poppins"/>
                <a:sym typeface="Poppins"/>
              </a:rPr>
              <a:t>Ray</a:t>
            </a:r>
            <a:endParaRPr sz="1400" b="1" i="0" u="none" strike="noStrike" cap="none">
              <a:solidFill>
                <a:srgbClr val="000000"/>
              </a:solidFill>
              <a:latin typeface="Poppins"/>
              <a:ea typeface="Poppins"/>
              <a:cs typeface="Poppins"/>
              <a:sym typeface="Poppins"/>
            </a:endParaRPr>
          </a:p>
        </p:txBody>
      </p:sp>
      <p:sp>
        <p:nvSpPr>
          <p:cNvPr id="447" name="Google Shape;447;g9870950999_0_151"/>
          <p:cNvSpPr txBox="1"/>
          <p:nvPr/>
        </p:nvSpPr>
        <p:spPr>
          <a:xfrm>
            <a:off x="8273375" y="3436425"/>
            <a:ext cx="851100" cy="41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Poppins"/>
                <a:ea typeface="Poppins"/>
                <a:cs typeface="Poppins"/>
                <a:sym typeface="Poppins"/>
              </a:rPr>
              <a:t>MLFlow</a:t>
            </a:r>
            <a:endParaRPr sz="1400" b="1" i="0" u="none" strike="noStrike" cap="none">
              <a:solidFill>
                <a:srgbClr val="000000"/>
              </a:solidFill>
              <a:latin typeface="Poppins"/>
              <a:ea typeface="Poppins"/>
              <a:cs typeface="Poppins"/>
              <a:sym typeface="Poppins"/>
            </a:endParaRPr>
          </a:p>
        </p:txBody>
      </p:sp>
    </p:spTree>
    <p:extLst>
      <p:ext uri="{BB962C8B-B14F-4D97-AF65-F5344CB8AC3E}">
        <p14:creationId xmlns:p14="http://schemas.microsoft.com/office/powerpoint/2010/main" val="22676702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19"/>
          <p:cNvPicPr preferRelativeResize="0"/>
          <p:nvPr/>
        </p:nvPicPr>
        <p:blipFill rotWithShape="1">
          <a:blip r:embed="rId3">
            <a:alphaModFix/>
          </a:blip>
          <a:srcRect l="1197" t="10573" r="1430" b="3603"/>
          <a:stretch/>
        </p:blipFill>
        <p:spPr>
          <a:xfrm>
            <a:off x="1173813" y="712925"/>
            <a:ext cx="6796375" cy="3697225"/>
          </a:xfrm>
          <a:prstGeom prst="rect">
            <a:avLst/>
          </a:prstGeom>
          <a:noFill/>
          <a:ln>
            <a:noFill/>
          </a:ln>
        </p:spPr>
      </p:pic>
      <p:sp>
        <p:nvSpPr>
          <p:cNvPr id="453" name="Google Shape;453;p19"/>
          <p:cNvSpPr txBox="1">
            <a:spLocks noGrp="1"/>
          </p:cNvSpPr>
          <p:nvPr>
            <p:ph type="title"/>
          </p:nvPr>
        </p:nvSpPr>
        <p:spPr>
          <a:xfrm>
            <a:off x="233775" y="105175"/>
            <a:ext cx="8617200" cy="4296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0"/>
              </a:spcBef>
              <a:spcAft>
                <a:spcPts val="0"/>
              </a:spcAft>
              <a:buSzPts val="1100"/>
              <a:buNone/>
            </a:pPr>
            <a:r>
              <a:rPr lang="en"/>
              <a:t>Adoption: Contributors</a:t>
            </a:r>
            <a:endParaRPr/>
          </a:p>
        </p:txBody>
      </p:sp>
      <p:sp>
        <p:nvSpPr>
          <p:cNvPr id="454" name="Google Shape;454;p19"/>
          <p:cNvSpPr/>
          <p:nvPr/>
        </p:nvSpPr>
        <p:spPr>
          <a:xfrm>
            <a:off x="5319652" y="712925"/>
            <a:ext cx="2224500" cy="492300"/>
          </a:xfrm>
          <a:prstGeom prst="wedgeRectCallout">
            <a:avLst>
              <a:gd name="adj1" fmla="val 66339"/>
              <a:gd name="adj2" fmla="val 49584"/>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dirty="0">
                <a:solidFill>
                  <a:srgbClr val="000000"/>
                </a:solidFill>
                <a:latin typeface="Arial"/>
                <a:cs typeface="Arial"/>
                <a:sym typeface="Arial"/>
              </a:rPr>
              <a:t>360</a:t>
            </a:r>
            <a:r>
              <a:rPr lang="en" sz="1400" b="1" i="0" u="none" strike="noStrike" cap="none" dirty="0">
                <a:solidFill>
                  <a:srgbClr val="000000"/>
                </a:solidFill>
                <a:latin typeface="Arial"/>
                <a:ea typeface="Arial"/>
                <a:cs typeface="Arial"/>
                <a:sym typeface="Arial"/>
              </a:rPr>
              <a:t> </a:t>
            </a:r>
            <a:r>
              <a:rPr lang="en" sz="1400" b="0" i="0" u="none" strike="noStrike" cap="none" dirty="0">
                <a:solidFill>
                  <a:srgbClr val="000000"/>
                </a:solidFill>
                <a:latin typeface="Arial"/>
                <a:ea typeface="Arial"/>
                <a:cs typeface="Arial"/>
                <a:sym typeface="Arial"/>
              </a:rPr>
              <a:t>(</a:t>
            </a:r>
            <a:r>
              <a:rPr lang="en" sz="1400" dirty="0"/>
              <a:t>September</a:t>
            </a:r>
            <a:r>
              <a:rPr lang="en" sz="1400" b="0" i="0" u="none" strike="noStrike" cap="none" dirty="0">
                <a:solidFill>
                  <a:srgbClr val="000000"/>
                </a:solidFill>
                <a:latin typeface="Arial"/>
                <a:ea typeface="Arial"/>
                <a:cs typeface="Arial"/>
                <a:sym typeface="Arial"/>
              </a:rPr>
              <a:t>, 2020)</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963896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35"/>
          <p:cNvSpPr txBox="1">
            <a:spLocks noGrp="1"/>
          </p:cNvSpPr>
          <p:nvPr>
            <p:ph type="title"/>
          </p:nvPr>
        </p:nvSpPr>
        <p:spPr>
          <a:xfrm>
            <a:off x="357188" y="-45244"/>
            <a:ext cx="884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400"/>
              <a:buNone/>
            </a:pPr>
            <a:r>
              <a:rPr lang="en" dirty="0"/>
              <a:t>100+ companies using Ray</a:t>
            </a:r>
            <a:endParaRPr dirty="0"/>
          </a:p>
        </p:txBody>
      </p:sp>
      <p:pic>
        <p:nvPicPr>
          <p:cNvPr id="771" name="Google Shape;771;p35"/>
          <p:cNvPicPr preferRelativeResize="0"/>
          <p:nvPr/>
        </p:nvPicPr>
        <p:blipFill rotWithShape="1">
          <a:blip r:embed="rId3">
            <a:alphaModFix/>
          </a:blip>
          <a:srcRect/>
          <a:stretch/>
        </p:blipFill>
        <p:spPr>
          <a:xfrm>
            <a:off x="2039472" y="1244860"/>
            <a:ext cx="1797877" cy="994200"/>
          </a:xfrm>
          <a:prstGeom prst="rect">
            <a:avLst/>
          </a:prstGeom>
          <a:noFill/>
          <a:ln>
            <a:noFill/>
          </a:ln>
        </p:spPr>
      </p:pic>
      <p:pic>
        <p:nvPicPr>
          <p:cNvPr id="772" name="Google Shape;772;p35"/>
          <p:cNvPicPr preferRelativeResize="0"/>
          <p:nvPr/>
        </p:nvPicPr>
        <p:blipFill rotWithShape="1">
          <a:blip r:embed="rId4">
            <a:alphaModFix/>
          </a:blip>
          <a:srcRect/>
          <a:stretch/>
        </p:blipFill>
        <p:spPr>
          <a:xfrm>
            <a:off x="6685825" y="2177013"/>
            <a:ext cx="2381140" cy="789469"/>
          </a:xfrm>
          <a:prstGeom prst="rect">
            <a:avLst/>
          </a:prstGeom>
          <a:noFill/>
          <a:ln>
            <a:noFill/>
          </a:ln>
        </p:spPr>
      </p:pic>
      <p:pic>
        <p:nvPicPr>
          <p:cNvPr id="773" name="Google Shape;773;p35"/>
          <p:cNvPicPr preferRelativeResize="0"/>
          <p:nvPr/>
        </p:nvPicPr>
        <p:blipFill rotWithShape="1">
          <a:blip r:embed="rId5">
            <a:alphaModFix/>
          </a:blip>
          <a:srcRect l="22778" t="31040" r="24892" b="29480"/>
          <a:stretch/>
        </p:blipFill>
        <p:spPr>
          <a:xfrm>
            <a:off x="6879740" y="2778176"/>
            <a:ext cx="1993311" cy="789475"/>
          </a:xfrm>
          <a:prstGeom prst="rect">
            <a:avLst/>
          </a:prstGeom>
          <a:noFill/>
          <a:ln>
            <a:noFill/>
          </a:ln>
        </p:spPr>
      </p:pic>
      <p:pic>
        <p:nvPicPr>
          <p:cNvPr id="774" name="Google Shape;774;p35"/>
          <p:cNvPicPr preferRelativeResize="0"/>
          <p:nvPr/>
        </p:nvPicPr>
        <p:blipFill rotWithShape="1">
          <a:blip r:embed="rId6">
            <a:alphaModFix/>
          </a:blip>
          <a:srcRect/>
          <a:stretch/>
        </p:blipFill>
        <p:spPr>
          <a:xfrm>
            <a:off x="4903673" y="3597927"/>
            <a:ext cx="3564304" cy="450000"/>
          </a:xfrm>
          <a:prstGeom prst="rect">
            <a:avLst/>
          </a:prstGeom>
          <a:noFill/>
          <a:ln>
            <a:noFill/>
          </a:ln>
        </p:spPr>
      </p:pic>
      <p:pic>
        <p:nvPicPr>
          <p:cNvPr id="775" name="Google Shape;775;p35"/>
          <p:cNvPicPr preferRelativeResize="0"/>
          <p:nvPr/>
        </p:nvPicPr>
        <p:blipFill rotWithShape="1">
          <a:blip r:embed="rId7">
            <a:alphaModFix/>
          </a:blip>
          <a:srcRect/>
          <a:stretch/>
        </p:blipFill>
        <p:spPr>
          <a:xfrm>
            <a:off x="544773" y="1094150"/>
            <a:ext cx="1196151" cy="1196151"/>
          </a:xfrm>
          <a:prstGeom prst="rect">
            <a:avLst/>
          </a:prstGeom>
          <a:noFill/>
          <a:ln>
            <a:noFill/>
          </a:ln>
        </p:spPr>
      </p:pic>
      <p:pic>
        <p:nvPicPr>
          <p:cNvPr id="776" name="Google Shape;776;p35"/>
          <p:cNvPicPr preferRelativeResize="0"/>
          <p:nvPr/>
        </p:nvPicPr>
        <p:blipFill rotWithShape="1">
          <a:blip r:embed="rId8">
            <a:alphaModFix/>
          </a:blip>
          <a:srcRect/>
          <a:stretch/>
        </p:blipFill>
        <p:spPr>
          <a:xfrm>
            <a:off x="350864" y="2931450"/>
            <a:ext cx="1382050" cy="744699"/>
          </a:xfrm>
          <a:prstGeom prst="rect">
            <a:avLst/>
          </a:prstGeom>
          <a:noFill/>
          <a:ln>
            <a:noFill/>
          </a:ln>
        </p:spPr>
      </p:pic>
      <p:pic>
        <p:nvPicPr>
          <p:cNvPr id="777" name="Google Shape;777;p35"/>
          <p:cNvPicPr preferRelativeResize="0"/>
          <p:nvPr/>
        </p:nvPicPr>
        <p:blipFill rotWithShape="1">
          <a:blip r:embed="rId9">
            <a:alphaModFix/>
          </a:blip>
          <a:srcRect/>
          <a:stretch/>
        </p:blipFill>
        <p:spPr>
          <a:xfrm>
            <a:off x="5839681" y="4268255"/>
            <a:ext cx="2381137" cy="449999"/>
          </a:xfrm>
          <a:prstGeom prst="rect">
            <a:avLst/>
          </a:prstGeom>
          <a:noFill/>
          <a:ln>
            <a:noFill/>
          </a:ln>
        </p:spPr>
      </p:pic>
      <p:pic>
        <p:nvPicPr>
          <p:cNvPr id="778" name="Google Shape;778;p35"/>
          <p:cNvPicPr preferRelativeResize="0"/>
          <p:nvPr/>
        </p:nvPicPr>
        <p:blipFill rotWithShape="1">
          <a:blip r:embed="rId10">
            <a:alphaModFix/>
          </a:blip>
          <a:srcRect/>
          <a:stretch/>
        </p:blipFill>
        <p:spPr>
          <a:xfrm>
            <a:off x="2098797" y="3309263"/>
            <a:ext cx="1772425" cy="649737"/>
          </a:xfrm>
          <a:prstGeom prst="rect">
            <a:avLst/>
          </a:prstGeom>
          <a:noFill/>
          <a:ln>
            <a:noFill/>
          </a:ln>
        </p:spPr>
      </p:pic>
      <p:pic>
        <p:nvPicPr>
          <p:cNvPr id="779" name="Google Shape;779;p35"/>
          <p:cNvPicPr preferRelativeResize="0"/>
          <p:nvPr/>
        </p:nvPicPr>
        <p:blipFill rotWithShape="1">
          <a:blip r:embed="rId11">
            <a:alphaModFix/>
          </a:blip>
          <a:srcRect/>
          <a:stretch/>
        </p:blipFill>
        <p:spPr>
          <a:xfrm>
            <a:off x="6208927" y="1657197"/>
            <a:ext cx="1642646" cy="601100"/>
          </a:xfrm>
          <a:prstGeom prst="rect">
            <a:avLst/>
          </a:prstGeom>
          <a:noFill/>
          <a:ln>
            <a:noFill/>
          </a:ln>
        </p:spPr>
      </p:pic>
      <p:pic>
        <p:nvPicPr>
          <p:cNvPr id="780" name="Google Shape;780;p35"/>
          <p:cNvPicPr preferRelativeResize="0"/>
          <p:nvPr/>
        </p:nvPicPr>
        <p:blipFill rotWithShape="1">
          <a:blip r:embed="rId12">
            <a:alphaModFix/>
          </a:blip>
          <a:srcRect/>
          <a:stretch/>
        </p:blipFill>
        <p:spPr>
          <a:xfrm>
            <a:off x="678573" y="4062050"/>
            <a:ext cx="1993300" cy="412410"/>
          </a:xfrm>
          <a:prstGeom prst="rect">
            <a:avLst/>
          </a:prstGeom>
          <a:noFill/>
          <a:ln>
            <a:noFill/>
          </a:ln>
        </p:spPr>
      </p:pic>
      <p:pic>
        <p:nvPicPr>
          <p:cNvPr id="781" name="Google Shape;781;p35"/>
          <p:cNvPicPr preferRelativeResize="0"/>
          <p:nvPr/>
        </p:nvPicPr>
        <p:blipFill rotWithShape="1">
          <a:blip r:embed="rId13">
            <a:alphaModFix/>
          </a:blip>
          <a:srcRect/>
          <a:stretch/>
        </p:blipFill>
        <p:spPr>
          <a:xfrm>
            <a:off x="820524" y="2158088"/>
            <a:ext cx="3427064" cy="1258375"/>
          </a:xfrm>
          <a:prstGeom prst="rect">
            <a:avLst/>
          </a:prstGeom>
          <a:noFill/>
          <a:ln>
            <a:noFill/>
          </a:ln>
        </p:spPr>
      </p:pic>
      <p:pic>
        <p:nvPicPr>
          <p:cNvPr id="782" name="Google Shape;782;p35"/>
          <p:cNvPicPr preferRelativeResize="0"/>
          <p:nvPr/>
        </p:nvPicPr>
        <p:blipFill rotWithShape="1">
          <a:blip r:embed="rId14">
            <a:alphaModFix/>
          </a:blip>
          <a:srcRect/>
          <a:stretch/>
        </p:blipFill>
        <p:spPr>
          <a:xfrm>
            <a:off x="4068600" y="1885539"/>
            <a:ext cx="1626577" cy="744700"/>
          </a:xfrm>
          <a:prstGeom prst="rect">
            <a:avLst/>
          </a:prstGeom>
          <a:noFill/>
          <a:ln>
            <a:noFill/>
          </a:ln>
        </p:spPr>
      </p:pic>
      <p:pic>
        <p:nvPicPr>
          <p:cNvPr id="783" name="Google Shape;783;p35"/>
          <p:cNvPicPr preferRelativeResize="0"/>
          <p:nvPr/>
        </p:nvPicPr>
        <p:blipFill rotWithShape="1">
          <a:blip r:embed="rId15">
            <a:alphaModFix/>
          </a:blip>
          <a:srcRect/>
          <a:stretch/>
        </p:blipFill>
        <p:spPr>
          <a:xfrm>
            <a:off x="5609781" y="2661845"/>
            <a:ext cx="1135068" cy="736024"/>
          </a:xfrm>
          <a:prstGeom prst="rect">
            <a:avLst/>
          </a:prstGeom>
          <a:noFill/>
          <a:ln>
            <a:noFill/>
          </a:ln>
        </p:spPr>
      </p:pic>
      <p:pic>
        <p:nvPicPr>
          <p:cNvPr id="784" name="Google Shape;784;p35"/>
          <p:cNvPicPr preferRelativeResize="0"/>
          <p:nvPr/>
        </p:nvPicPr>
        <p:blipFill rotWithShape="1">
          <a:blip r:embed="rId16">
            <a:alphaModFix/>
          </a:blip>
          <a:srcRect/>
          <a:stretch/>
        </p:blipFill>
        <p:spPr>
          <a:xfrm>
            <a:off x="2938410" y="4190763"/>
            <a:ext cx="2212278" cy="492650"/>
          </a:xfrm>
          <a:prstGeom prst="rect">
            <a:avLst/>
          </a:prstGeom>
          <a:noFill/>
          <a:ln>
            <a:noFill/>
          </a:ln>
        </p:spPr>
      </p:pic>
      <p:pic>
        <p:nvPicPr>
          <p:cNvPr id="785" name="Google Shape;785;p35"/>
          <p:cNvPicPr preferRelativeResize="0"/>
          <p:nvPr/>
        </p:nvPicPr>
        <p:blipFill rotWithShape="1">
          <a:blip r:embed="rId17">
            <a:alphaModFix/>
          </a:blip>
          <a:srcRect/>
          <a:stretch/>
        </p:blipFill>
        <p:spPr>
          <a:xfrm>
            <a:off x="4068608" y="2752550"/>
            <a:ext cx="1196151" cy="789475"/>
          </a:xfrm>
          <a:prstGeom prst="rect">
            <a:avLst/>
          </a:prstGeom>
          <a:noFill/>
          <a:ln>
            <a:noFill/>
          </a:ln>
        </p:spPr>
      </p:pic>
      <p:pic>
        <p:nvPicPr>
          <p:cNvPr id="786" name="Google Shape;786;p35"/>
          <p:cNvPicPr preferRelativeResize="0"/>
          <p:nvPr/>
        </p:nvPicPr>
        <p:blipFill rotWithShape="1">
          <a:blip r:embed="rId18">
            <a:alphaModFix/>
          </a:blip>
          <a:srcRect/>
          <a:stretch/>
        </p:blipFill>
        <p:spPr>
          <a:xfrm>
            <a:off x="6492975" y="1002521"/>
            <a:ext cx="1993301" cy="601102"/>
          </a:xfrm>
          <a:prstGeom prst="rect">
            <a:avLst/>
          </a:prstGeom>
          <a:noFill/>
          <a:ln>
            <a:noFill/>
          </a:ln>
        </p:spPr>
      </p:pic>
      <p:pic>
        <p:nvPicPr>
          <p:cNvPr id="3" name="Picture 2">
            <a:extLst>
              <a:ext uri="{FF2B5EF4-FFF2-40B4-BE49-F238E27FC236}">
                <a16:creationId xmlns:a16="http://schemas.microsoft.com/office/drawing/2014/main" id="{D923DDBC-DD71-1146-A59E-858E920B880F}"/>
              </a:ext>
            </a:extLst>
          </p:cNvPr>
          <p:cNvPicPr>
            <a:picLocks noChangeAspect="1"/>
          </p:cNvPicPr>
          <p:nvPr/>
        </p:nvPicPr>
        <p:blipFill>
          <a:blip r:embed="rId19"/>
          <a:stretch>
            <a:fillRect/>
          </a:stretch>
        </p:blipFill>
        <p:spPr>
          <a:xfrm>
            <a:off x="3608814" y="787560"/>
            <a:ext cx="2544600" cy="1017840"/>
          </a:xfrm>
          <a:prstGeom prst="rect">
            <a:avLst/>
          </a:prstGeom>
        </p:spPr>
      </p:pic>
    </p:spTree>
    <p:extLst>
      <p:ext uri="{BB962C8B-B14F-4D97-AF65-F5344CB8AC3E}">
        <p14:creationId xmlns:p14="http://schemas.microsoft.com/office/powerpoint/2010/main" val="34853635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83"/>
          <p:cNvSpPr txBox="1">
            <a:spLocks noGrp="1"/>
          </p:cNvSpPr>
          <p:nvPr>
            <p:ph type="body" idx="1"/>
          </p:nvPr>
        </p:nvSpPr>
        <p:spPr>
          <a:xfrm>
            <a:off x="475600" y="1127056"/>
            <a:ext cx="8072700" cy="2006400"/>
          </a:xfrm>
          <a:prstGeom prst="rect">
            <a:avLst/>
          </a:prstGeom>
          <a:noFill/>
          <a:ln>
            <a:noFill/>
          </a:ln>
        </p:spPr>
        <p:txBody>
          <a:bodyPr spcFirstLastPara="1" wrap="square" lIns="0" tIns="17150" rIns="34275" bIns="17150" anchor="t" anchorCtr="0">
            <a:noAutofit/>
          </a:bodyPr>
          <a:lstStyle/>
          <a:p>
            <a:pPr marL="342900" marR="0" lvl="0" indent="-342900" algn="l" rtl="0">
              <a:lnSpc>
                <a:spcPct val="155555"/>
              </a:lnSpc>
              <a:spcBef>
                <a:spcPts val="0"/>
              </a:spcBef>
              <a:spcAft>
                <a:spcPts val="0"/>
              </a:spcAft>
              <a:buClr>
                <a:schemeClr val="dk1"/>
              </a:buClr>
              <a:buSzPts val="800"/>
              <a:buFont typeface="Wingdings" pitchFamily="2" charset="2"/>
              <a:buChar char="q"/>
            </a:pPr>
            <a:r>
              <a:rPr lang="en" sz="1900" dirty="0"/>
              <a:t>Ray is a system for distributed Python</a:t>
            </a:r>
            <a:endParaRPr sz="1900" dirty="0"/>
          </a:p>
          <a:p>
            <a:pPr marL="520700" marR="0" lvl="1" indent="-171450" algn="l" rtl="0">
              <a:lnSpc>
                <a:spcPct val="155555"/>
              </a:lnSpc>
              <a:spcBef>
                <a:spcPts val="0"/>
              </a:spcBef>
              <a:spcAft>
                <a:spcPts val="0"/>
              </a:spcAft>
              <a:buSzPts val="700"/>
              <a:buChar char="•"/>
            </a:pPr>
            <a:r>
              <a:rPr lang="en" sz="1500" dirty="0"/>
              <a:t>includes</a:t>
            </a:r>
            <a:r>
              <a:rPr lang="en" dirty="0"/>
              <a:t> libraries targeting AI applications</a:t>
            </a:r>
            <a:endParaRPr dirty="0"/>
          </a:p>
          <a:p>
            <a:pPr marL="342900" marR="0" lvl="0" indent="-342900" algn="l" rtl="0">
              <a:lnSpc>
                <a:spcPct val="155555"/>
              </a:lnSpc>
              <a:spcBef>
                <a:spcPts val="0"/>
              </a:spcBef>
              <a:spcAft>
                <a:spcPts val="0"/>
              </a:spcAft>
              <a:buClr>
                <a:schemeClr val="dk1"/>
              </a:buClr>
              <a:buSzPts val="800"/>
              <a:buFont typeface="Wingdings" pitchFamily="2" charset="2"/>
              <a:buChar char="q"/>
            </a:pPr>
            <a:r>
              <a:rPr lang="en" sz="1900" dirty="0"/>
              <a:t>Open source at </a:t>
            </a:r>
            <a:r>
              <a:rPr lang="en" sz="1900" b="1" dirty="0" err="1"/>
              <a:t>github.com</a:t>
            </a:r>
            <a:r>
              <a:rPr lang="en" sz="1900" b="1" dirty="0"/>
              <a:t>/ray-project/ray</a:t>
            </a:r>
            <a:endParaRPr sz="1900" b="1" dirty="0"/>
          </a:p>
          <a:p>
            <a:pPr marL="342900" marR="0" lvl="0" indent="-342900" algn="l" rtl="0">
              <a:lnSpc>
                <a:spcPct val="155555"/>
              </a:lnSpc>
              <a:spcBef>
                <a:spcPts val="0"/>
              </a:spcBef>
              <a:spcAft>
                <a:spcPts val="0"/>
              </a:spcAft>
              <a:buClr>
                <a:schemeClr val="dk1"/>
              </a:buClr>
              <a:buSzPts val="800"/>
              <a:buFont typeface="Wingdings" pitchFamily="2" charset="2"/>
              <a:buChar char="q"/>
            </a:pPr>
            <a:r>
              <a:rPr lang="en" sz="1900" dirty="0"/>
              <a:t>Install with </a:t>
            </a:r>
            <a:r>
              <a:rPr lang="en" sz="1900" b="1" dirty="0"/>
              <a:t>pip install ray</a:t>
            </a:r>
            <a:endParaRPr sz="1900" dirty="0"/>
          </a:p>
          <a:p>
            <a:pPr marL="190500" lvl="0" indent="-190500"/>
            <a:endParaRPr lang="en-US" sz="1400" dirty="0"/>
          </a:p>
          <a:p>
            <a:pPr marL="285750" lvl="0" indent="-285750">
              <a:buFont typeface="Wingdings" pitchFamily="2" charset="2"/>
              <a:buChar char="q"/>
            </a:pPr>
            <a:r>
              <a:rPr lang="en-US" sz="1500" i="1" dirty="0"/>
              <a:t>Reference</a:t>
            </a:r>
            <a:r>
              <a:rPr lang="en-US" sz="1500" dirty="0"/>
              <a:t>: Moritz, P., Nishihara, R., Wang, S., </a:t>
            </a:r>
            <a:r>
              <a:rPr lang="en-US" sz="1500" dirty="0" err="1"/>
              <a:t>Tumanov</a:t>
            </a:r>
            <a:r>
              <a:rPr lang="en-US" sz="1500" dirty="0"/>
              <a:t>, A., </a:t>
            </a:r>
            <a:r>
              <a:rPr lang="en-US" sz="1500" dirty="0" err="1"/>
              <a:t>Liaw</a:t>
            </a:r>
            <a:r>
              <a:rPr lang="en-US" sz="1500" dirty="0"/>
              <a:t>, R., Liang, E., Jordan, M. I., &amp; </a:t>
            </a:r>
            <a:r>
              <a:rPr lang="en-US" sz="1500" dirty="0" err="1"/>
              <a:t>Stoica</a:t>
            </a:r>
            <a:r>
              <a:rPr lang="en-US" sz="1500" dirty="0"/>
              <a:t>, I. (2018).  A distributed framework for emerging AI applications.  In 13th USENIX Symposium on Operating Systems Design and Implementation (OSDI).</a:t>
            </a:r>
            <a:endParaRPr sz="1500" dirty="0"/>
          </a:p>
        </p:txBody>
      </p:sp>
      <p:sp>
        <p:nvSpPr>
          <p:cNvPr id="771" name="Google Shape;771;p83"/>
          <p:cNvSpPr txBox="1">
            <a:spLocks noGrp="1"/>
          </p:cNvSpPr>
          <p:nvPr>
            <p:ph type="sldNum" idx="12"/>
          </p:nvPr>
        </p:nvSpPr>
        <p:spPr>
          <a:xfrm>
            <a:off x="4505808" y="4905375"/>
            <a:ext cx="127500" cy="128700"/>
          </a:xfrm>
          <a:prstGeom prst="rect">
            <a:avLst/>
          </a:prstGeom>
          <a:noFill/>
          <a:ln>
            <a:noFill/>
          </a:ln>
        </p:spPr>
        <p:txBody>
          <a:bodyPr spcFirstLastPara="1" wrap="square" lIns="34275" tIns="17150" rIns="34275" bIns="17150" anchor="ctr" anchorCtr="0">
            <a:noAutofit/>
          </a:bodyPr>
          <a:lstStyle/>
          <a:p>
            <a:pPr marL="0" marR="0" lvl="0" indent="0" algn="r" rtl="0">
              <a:lnSpc>
                <a:spcPct val="550000"/>
              </a:lnSpc>
              <a:spcBef>
                <a:spcPts val="0"/>
              </a:spcBef>
              <a:spcAft>
                <a:spcPts val="0"/>
              </a:spcAft>
              <a:buClr>
                <a:srgbClr val="97989B"/>
              </a:buClr>
              <a:buSzPts val="500"/>
              <a:buFont typeface="Helvetica Neue"/>
              <a:buNone/>
            </a:pPr>
            <a:fld id="{00000000-1234-1234-1234-123412341234}" type="slidenum">
              <a:rPr lang="en" sz="500" b="0" i="0" u="none" strike="noStrike" cap="none">
                <a:solidFill>
                  <a:srgbClr val="97989B"/>
                </a:solidFill>
                <a:latin typeface="Helvetica Neue"/>
                <a:ea typeface="Helvetica Neue"/>
                <a:cs typeface="Helvetica Neue"/>
                <a:sym typeface="Helvetica Neue"/>
              </a:rPr>
              <a:t>67</a:t>
            </a:fld>
            <a:endParaRPr sz="500" b="0" i="0" u="none" strike="noStrike" cap="none">
              <a:solidFill>
                <a:srgbClr val="97989B"/>
              </a:solidFill>
              <a:latin typeface="Helvetica Neue"/>
              <a:ea typeface="Helvetica Neue"/>
              <a:cs typeface="Helvetica Neue"/>
              <a:sym typeface="Helvetica Neue"/>
            </a:endParaRPr>
          </a:p>
        </p:txBody>
      </p:sp>
      <p:sp>
        <p:nvSpPr>
          <p:cNvPr id="772" name="Google Shape;772;p83"/>
          <p:cNvSpPr txBox="1">
            <a:spLocks noGrp="1"/>
          </p:cNvSpPr>
          <p:nvPr>
            <p:ph type="title"/>
          </p:nvPr>
        </p:nvSpPr>
        <p:spPr>
          <a:xfrm>
            <a:off x="447589" y="352696"/>
            <a:ext cx="4539900" cy="504000"/>
          </a:xfrm>
          <a:prstGeom prst="rect">
            <a:avLst/>
          </a:prstGeom>
          <a:no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chemeClr val="accent1"/>
              </a:buClr>
              <a:buSzPts val="2400"/>
              <a:buFont typeface="Helvetica Neue"/>
              <a:buNone/>
            </a:pPr>
            <a:r>
              <a:rPr lang="en" sz="2700" dirty="0">
                <a:solidFill>
                  <a:schemeClr val="accent3"/>
                </a:solidFill>
                <a:latin typeface="Arial" panose="020B0604020202020204" pitchFamily="34" charset="0"/>
                <a:cs typeface="Arial" panose="020B0604020202020204" pitchFamily="34" charset="0"/>
              </a:rPr>
              <a:t>Conclusions</a:t>
            </a:r>
            <a:endParaRPr sz="2700" b="1" i="0" u="none" strike="noStrike" cap="none" dirty="0">
              <a:solidFill>
                <a:schemeClr val="accent3"/>
              </a:solidFill>
              <a:latin typeface="Arial" panose="020B0604020202020204" pitchFamily="34" charset="0"/>
              <a:cs typeface="Arial" panose="020B0604020202020204" pitchFamily="34" charset="0"/>
              <a:sym typeface="Helvetica Neue"/>
            </a:endParaRPr>
          </a:p>
        </p:txBody>
      </p:sp>
      <p:sp>
        <p:nvSpPr>
          <p:cNvPr id="773" name="Google Shape;773;p83"/>
          <p:cNvSpPr txBox="1"/>
          <p:nvPr/>
        </p:nvSpPr>
        <p:spPr>
          <a:xfrm>
            <a:off x="4633300" y="434925"/>
            <a:ext cx="3915000" cy="270300"/>
          </a:xfrm>
          <a:prstGeom prst="rect">
            <a:avLst/>
          </a:prstGeom>
          <a:noFill/>
          <a:ln>
            <a:noFill/>
          </a:ln>
        </p:spPr>
        <p:txBody>
          <a:bodyPr spcFirstLastPara="1" wrap="square" lIns="0" tIns="17150" rIns="34275" bIns="17150" anchor="t" anchorCtr="0">
            <a:noAutofit/>
          </a:bodyPr>
          <a:lstStyle/>
          <a:p>
            <a:pPr marL="0" lvl="0" indent="0" algn="l" defTabSz="457200" rtl="0" eaLnBrk="1" latinLnBrk="0" hangingPunct="1">
              <a:lnSpc>
                <a:spcPct val="196000"/>
              </a:lnSpc>
              <a:spcBef>
                <a:spcPts val="0"/>
              </a:spcBef>
              <a:spcAft>
                <a:spcPts val="0"/>
              </a:spcAft>
              <a:buNone/>
            </a:pPr>
            <a:endParaRPr b="1" dirty="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281813408"/>
      </p:ext>
    </p:extLst>
  </p:cSld>
  <p:clrMapOvr>
    <a:masterClrMapping/>
  </p:clrMapOvr>
  <p:transition>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a:extLst>
              <a:ext uri="{FF2B5EF4-FFF2-40B4-BE49-F238E27FC236}">
                <a16:creationId xmlns:a16="http://schemas.microsoft.com/office/drawing/2014/main" id="{E5374A19-D6EA-BB4F-AD84-5AFE19F4EB9F}"/>
              </a:ext>
            </a:extLst>
          </p:cNvPr>
          <p:cNvSpPr>
            <a:spLocks noGrp="1" noChangeArrowheads="1"/>
          </p:cNvSpPr>
          <p:nvPr>
            <p:ph type="title"/>
          </p:nvPr>
        </p:nvSpPr>
        <p:spPr>
          <a:xfrm>
            <a:off x="1255854" y="276225"/>
            <a:ext cx="6571526" cy="857250"/>
          </a:xfrm>
        </p:spPr>
        <p:txBody>
          <a:bodyPr/>
          <a:lstStyle/>
          <a:p>
            <a:r>
              <a:rPr lang="en-US" altLang="en-US" sz="2700" dirty="0">
                <a:ea typeface="ＭＳ Ｐゴシック" panose="020B0600070205080204" pitchFamily="34" charset="-128"/>
              </a:rPr>
              <a:t>Parting Comments</a:t>
            </a:r>
          </a:p>
        </p:txBody>
      </p:sp>
      <p:sp>
        <p:nvSpPr>
          <p:cNvPr id="7170" name="Content Placeholder 2">
            <a:extLst>
              <a:ext uri="{FF2B5EF4-FFF2-40B4-BE49-F238E27FC236}">
                <a16:creationId xmlns:a16="http://schemas.microsoft.com/office/drawing/2014/main" id="{911D7269-71CC-0A48-95DB-3118BD19FD43}"/>
              </a:ext>
            </a:extLst>
          </p:cNvPr>
          <p:cNvSpPr>
            <a:spLocks noGrp="1" noChangeArrowheads="1"/>
          </p:cNvSpPr>
          <p:nvPr>
            <p:ph idx="1"/>
          </p:nvPr>
        </p:nvSpPr>
        <p:spPr>
          <a:xfrm>
            <a:off x="1528460" y="1133475"/>
            <a:ext cx="6172200" cy="3654190"/>
          </a:xfrm>
        </p:spPr>
        <p:txBody>
          <a:bodyPr>
            <a:normAutofit/>
          </a:bodyPr>
          <a:lstStyle/>
          <a:p>
            <a:pPr>
              <a:lnSpc>
                <a:spcPct val="90000"/>
              </a:lnSpc>
            </a:pPr>
            <a:r>
              <a:rPr lang="en-US" altLang="en-US" sz="1800" dirty="0">
                <a:ea typeface="ＭＳ Ｐゴシック" panose="020B0600070205080204" pitchFamily="34" charset="-128"/>
              </a:rPr>
              <a:t>The current era of machine learning has focused on </a:t>
            </a:r>
            <a:r>
              <a:rPr lang="en-US" altLang="en-US" sz="1800" dirty="0">
                <a:solidFill>
                  <a:schemeClr val="accent3"/>
                </a:solidFill>
                <a:ea typeface="ＭＳ Ｐゴシック" panose="020B0600070205080204" pitchFamily="34" charset="-128"/>
              </a:rPr>
              <a:t>pattern recognition</a:t>
            </a:r>
            <a:endParaRPr lang="en-US" altLang="en-US" sz="1500" dirty="0">
              <a:solidFill>
                <a:schemeClr val="accent3"/>
              </a:solidFill>
              <a:ea typeface="ＭＳ Ｐゴシック" panose="020B0600070205080204" pitchFamily="34" charset="-128"/>
            </a:endParaRPr>
          </a:p>
          <a:p>
            <a:pPr lvl="1">
              <a:lnSpc>
                <a:spcPct val="90000"/>
              </a:lnSpc>
            </a:pPr>
            <a:r>
              <a:rPr lang="en-US" altLang="en-US" sz="1500" dirty="0">
                <a:ea typeface="ＭＳ Ｐゴシック" panose="020B0600070205080204" pitchFamily="34" charset="-128"/>
              </a:rPr>
              <a:t>platforms such as TensorFlow and </a:t>
            </a:r>
            <a:r>
              <a:rPr lang="en-US" altLang="en-US" sz="1500" dirty="0" err="1">
                <a:ea typeface="ＭＳ Ｐゴシック" panose="020B0600070205080204" pitchFamily="34" charset="-128"/>
              </a:rPr>
              <a:t>PyTorch</a:t>
            </a:r>
            <a:r>
              <a:rPr lang="en-US" altLang="en-US" sz="1500" dirty="0">
                <a:ea typeface="ＭＳ Ｐゴシック" panose="020B0600070205080204" pitchFamily="34" charset="-128"/>
              </a:rPr>
              <a:t> have arisen to help turn pattern recognition into </a:t>
            </a:r>
            <a:r>
              <a:rPr lang="en-US" altLang="en-US" sz="1500">
                <a:ea typeface="ＭＳ Ｐゴシック" panose="020B0600070205080204" pitchFamily="34" charset="-128"/>
              </a:rPr>
              <a:t>a commodity</a:t>
            </a:r>
            <a:endParaRPr lang="en-US" altLang="en-US" sz="1500" dirty="0">
              <a:ea typeface="ＭＳ Ｐゴシック" panose="020B0600070205080204" pitchFamily="34" charset="-128"/>
            </a:endParaRPr>
          </a:p>
          <a:p>
            <a:pPr>
              <a:lnSpc>
                <a:spcPct val="90000"/>
              </a:lnSpc>
            </a:pPr>
            <a:r>
              <a:rPr lang="en-US" altLang="en-US" sz="1800" dirty="0">
                <a:ea typeface="ＭＳ Ｐゴシック" panose="020B0600070205080204" pitchFamily="34" charset="-128"/>
              </a:rPr>
              <a:t>The </a:t>
            </a:r>
            <a:r>
              <a:rPr lang="en-US" altLang="en-US" sz="1800" dirty="0">
                <a:solidFill>
                  <a:schemeClr val="accent3"/>
                </a:solidFill>
                <a:ea typeface="ＭＳ Ｐゴシック" panose="020B0600070205080204" pitchFamily="34" charset="-128"/>
              </a:rPr>
              <a:t>decision-making</a:t>
            </a:r>
            <a:r>
              <a:rPr lang="en-US" altLang="en-US" sz="1800" dirty="0">
                <a:ea typeface="ＭＳ Ｐゴシック" panose="020B0600070205080204" pitchFamily="34" charset="-128"/>
              </a:rPr>
              <a:t> side of machine learning will be a focus in the future</a:t>
            </a:r>
          </a:p>
          <a:p>
            <a:pPr lvl="1">
              <a:lnSpc>
                <a:spcPct val="90000"/>
              </a:lnSpc>
            </a:pPr>
            <a:r>
              <a:rPr lang="en-US" altLang="en-US" sz="1500" dirty="0">
                <a:ea typeface="ＭＳ Ｐゴシック" panose="020B0600070205080204" pitchFamily="34" charset="-128"/>
              </a:rPr>
              <a:t>individual high-stake decisions </a:t>
            </a:r>
          </a:p>
          <a:p>
            <a:pPr lvl="1">
              <a:lnSpc>
                <a:spcPct val="90000"/>
              </a:lnSpc>
            </a:pPr>
            <a:r>
              <a:rPr lang="en-US" altLang="en-US" sz="1500" dirty="0">
                <a:ea typeface="ＭＳ Ｐゴシック" panose="020B0600070205080204" pitchFamily="34" charset="-128"/>
              </a:rPr>
              <a:t>explanations for decisions, and dialog about decisions</a:t>
            </a:r>
          </a:p>
          <a:p>
            <a:pPr lvl="1">
              <a:lnSpc>
                <a:spcPct val="90000"/>
              </a:lnSpc>
            </a:pPr>
            <a:r>
              <a:rPr lang="en-US" altLang="en-US" sz="1500" dirty="0">
                <a:ea typeface="ＭＳ Ｐゴシック" panose="020B0600070205080204" pitchFamily="34" charset="-128"/>
              </a:rPr>
              <a:t>sequences of decisions</a:t>
            </a:r>
          </a:p>
          <a:p>
            <a:pPr lvl="1">
              <a:lnSpc>
                <a:spcPct val="90000"/>
              </a:lnSpc>
            </a:pPr>
            <a:r>
              <a:rPr lang="en-US" altLang="en-US" sz="1500" dirty="0">
                <a:ea typeface="ＭＳ Ｐゴシック" panose="020B0600070205080204" pitchFamily="34" charset="-128"/>
              </a:rPr>
              <a:t>multiple simultaneous decisions</a:t>
            </a:r>
          </a:p>
          <a:p>
            <a:pPr lvl="1">
              <a:lnSpc>
                <a:spcPct val="90000"/>
              </a:lnSpc>
            </a:pPr>
            <a:r>
              <a:rPr lang="en-US" altLang="en-US" sz="1500" dirty="0">
                <a:ea typeface="ＭＳ Ｐゴシック" panose="020B0600070205080204" pitchFamily="34" charset="-128"/>
              </a:rPr>
              <a:t>decisions in the context of multiple decision-makers</a:t>
            </a:r>
          </a:p>
          <a:p>
            <a:pPr lvl="1">
              <a:lnSpc>
                <a:spcPct val="90000"/>
              </a:lnSpc>
            </a:pPr>
            <a:r>
              <a:rPr lang="en-US" altLang="en-US" sz="1500" dirty="0">
                <a:ea typeface="ＭＳ Ｐゴシック" panose="020B0600070205080204" pitchFamily="34" charset="-128"/>
              </a:rPr>
              <a:t>market mechanisms</a:t>
            </a:r>
          </a:p>
          <a:p>
            <a:pPr>
              <a:lnSpc>
                <a:spcPct val="90000"/>
              </a:lnSpc>
            </a:pPr>
            <a:endParaRPr lang="en-US" altLang="en-US" sz="1800" dirty="0">
              <a:ea typeface="ＭＳ Ｐゴシック" panose="020B0600070205080204" pitchFamily="34" charset="-128"/>
            </a:endParaRPr>
          </a:p>
        </p:txBody>
      </p:sp>
      <p:sp>
        <p:nvSpPr>
          <p:cNvPr id="2" name="Footer Placeholder 1">
            <a:extLst>
              <a:ext uri="{FF2B5EF4-FFF2-40B4-BE49-F238E27FC236}">
                <a16:creationId xmlns:a16="http://schemas.microsoft.com/office/drawing/2014/main" id="{B9CDBF1E-9EB1-6A41-AEE7-8F0A6F39079A}"/>
              </a:ext>
            </a:extLst>
          </p:cNvPr>
          <p:cNvSpPr>
            <a:spLocks noGrp="1"/>
          </p:cNvSpPr>
          <p:nvPr>
            <p:ph type="ftr" sz="quarter" idx="3"/>
          </p:nvPr>
        </p:nvSpPr>
        <p:spPr/>
        <p:txBody>
          <a:bodyPr/>
          <a:lstStyle/>
          <a:p>
            <a:r>
              <a:rPr lang="en-US"/>
              <a:t>University of California, Berkeley</a:t>
            </a:r>
            <a:endParaRPr lang="en-US" dirty="0"/>
          </a:p>
        </p:txBody>
      </p:sp>
    </p:spTree>
    <p:extLst>
      <p:ext uri="{BB962C8B-B14F-4D97-AF65-F5344CB8AC3E}">
        <p14:creationId xmlns:p14="http://schemas.microsoft.com/office/powerpoint/2010/main" val="2446001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D4D8F31E-5A43-084F-9694-04F455DB0F40}"/>
              </a:ext>
            </a:extLst>
          </p:cNvPr>
          <p:cNvSpPr>
            <a:spLocks noGrp="1" noChangeArrowheads="1"/>
          </p:cNvSpPr>
          <p:nvPr>
            <p:ph type="title"/>
          </p:nvPr>
        </p:nvSpPr>
        <p:spPr>
          <a:xfrm>
            <a:off x="1481137" y="850106"/>
            <a:ext cx="6224588" cy="642938"/>
          </a:xfrm>
        </p:spPr>
        <p:txBody>
          <a:bodyPr>
            <a:normAutofit fontScale="90000"/>
          </a:bodyPr>
          <a:lstStyle/>
          <a:p>
            <a:r>
              <a:rPr lang="en-US" altLang="en-US" sz="2700">
                <a:ea typeface="ＭＳ Ｐゴシック" panose="020B0600070205080204" pitchFamily="34" charset="-128"/>
              </a:rPr>
              <a:t>Consider Classical Recommendation Systems</a:t>
            </a:r>
          </a:p>
        </p:txBody>
      </p:sp>
      <p:sp>
        <p:nvSpPr>
          <p:cNvPr id="17410" name="Content Placeholder 2">
            <a:extLst>
              <a:ext uri="{FF2B5EF4-FFF2-40B4-BE49-F238E27FC236}">
                <a16:creationId xmlns:a16="http://schemas.microsoft.com/office/drawing/2014/main" id="{E860B115-D572-2040-B5F3-CBCCD7D50BDD}"/>
              </a:ext>
            </a:extLst>
          </p:cNvPr>
          <p:cNvSpPr>
            <a:spLocks noGrp="1" noChangeArrowheads="1"/>
          </p:cNvSpPr>
          <p:nvPr>
            <p:ph idx="1"/>
          </p:nvPr>
        </p:nvSpPr>
        <p:spPr>
          <a:xfrm>
            <a:off x="1628775" y="1871662"/>
            <a:ext cx="5799535" cy="2700337"/>
          </a:xfrm>
        </p:spPr>
        <p:txBody>
          <a:bodyPr>
            <a:normAutofit/>
          </a:bodyPr>
          <a:lstStyle/>
          <a:p>
            <a:pPr>
              <a:lnSpc>
                <a:spcPct val="90000"/>
              </a:lnSpc>
              <a:defRPr/>
            </a:pPr>
            <a:r>
              <a:rPr lang="en-US" altLang="en-US" sz="1800" dirty="0">
                <a:ea typeface="ＭＳ Ｐゴシック" panose="020B0600070205080204" pitchFamily="34" charset="-128"/>
              </a:rPr>
              <a:t>A record is kept of each customer’s purchases</a:t>
            </a:r>
          </a:p>
          <a:p>
            <a:pPr>
              <a:lnSpc>
                <a:spcPct val="90000"/>
              </a:lnSpc>
              <a:defRPr/>
            </a:pPr>
            <a:r>
              <a:rPr lang="en-US" altLang="en-US" sz="1800" dirty="0">
                <a:ea typeface="ＭＳ Ｐゴシック" panose="020B0600070205080204" pitchFamily="34" charset="-128"/>
              </a:rPr>
              <a:t>Customers are “similar” if they buy similar sets of items</a:t>
            </a:r>
          </a:p>
          <a:p>
            <a:pPr>
              <a:lnSpc>
                <a:spcPct val="90000"/>
              </a:lnSpc>
              <a:defRPr/>
            </a:pPr>
            <a:r>
              <a:rPr lang="en-US" altLang="en-US" sz="1800" dirty="0">
                <a:ea typeface="ＭＳ Ｐゴシック" panose="020B0600070205080204" pitchFamily="34" charset="-128"/>
              </a:rPr>
              <a:t>Items are “similar” are they are bought together by multiple customers</a:t>
            </a:r>
          </a:p>
          <a:p>
            <a:pPr>
              <a:lnSpc>
                <a:spcPct val="90000"/>
              </a:lnSpc>
              <a:defRPr/>
            </a:pPr>
            <a:r>
              <a:rPr lang="en-US" altLang="en-US" sz="1800" dirty="0">
                <a:ea typeface="ＭＳ Ｐゴシック" panose="020B0600070205080204" pitchFamily="34" charset="-128"/>
              </a:rPr>
              <a:t>Recommendations are made on the basis of these similarities</a:t>
            </a:r>
          </a:p>
          <a:p>
            <a:pPr>
              <a:lnSpc>
                <a:spcPct val="90000"/>
              </a:lnSpc>
              <a:defRPr/>
            </a:pPr>
            <a:r>
              <a:rPr lang="en-US" altLang="en-US" sz="1800" dirty="0">
                <a:ea typeface="ＭＳ Ｐゴシック" panose="020B0600070205080204" pitchFamily="34" charset="-128"/>
              </a:rPr>
              <a:t>These systems have become a commodity</a:t>
            </a:r>
          </a:p>
          <a:p>
            <a:pPr>
              <a:lnSpc>
                <a:spcPct val="90000"/>
              </a:lnSpc>
              <a:defRPr/>
            </a:pPr>
            <a:r>
              <a:rPr lang="en-US" altLang="en-US" sz="1800" dirty="0">
                <a:ea typeface="ＭＳ Ｐゴシック" panose="020B0600070205080204" pitchFamily="34" charset="-128"/>
              </a:rPr>
              <a:t>They are on the prediction side of ML</a:t>
            </a:r>
          </a:p>
          <a:p>
            <a:pPr>
              <a:lnSpc>
                <a:spcPct val="90000"/>
              </a:lnSpc>
              <a:defRPr/>
            </a:pPr>
            <a:endParaRPr lang="en-US" altLang="en-US" sz="1800" i="1" dirty="0">
              <a:solidFill>
                <a:schemeClr val="accent1">
                  <a:lumMod val="75000"/>
                </a:schemeClr>
              </a:solidFill>
              <a:ea typeface="ＭＳ Ｐゴシック" panose="020B0600070205080204" pitchFamily="34" charset="-128"/>
            </a:endParaRPr>
          </a:p>
          <a:p>
            <a:pPr>
              <a:lnSpc>
                <a:spcPct val="90000"/>
              </a:lnSpc>
              <a:defRPr/>
            </a:pPr>
            <a:endParaRPr lang="en-US" altLang="en-US" sz="1350" dirty="0">
              <a:ea typeface="ＭＳ Ｐゴシック" panose="020B0600070205080204" pitchFamily="34" charset="-128"/>
            </a:endParaRPr>
          </a:p>
        </p:txBody>
      </p:sp>
    </p:spTree>
    <p:extLst>
      <p:ext uri="{BB962C8B-B14F-4D97-AF65-F5344CB8AC3E}">
        <p14:creationId xmlns:p14="http://schemas.microsoft.com/office/powerpoint/2010/main" val="3076203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BABE7C23-B6F5-BD49-B3E6-76E62B060862}"/>
              </a:ext>
            </a:extLst>
          </p:cNvPr>
          <p:cNvSpPr>
            <a:spLocks noGrp="1" noChangeArrowheads="1"/>
          </p:cNvSpPr>
          <p:nvPr>
            <p:ph type="title"/>
          </p:nvPr>
        </p:nvSpPr>
        <p:spPr>
          <a:xfrm>
            <a:off x="1543050" y="276225"/>
            <a:ext cx="6172200" cy="857250"/>
          </a:xfrm>
        </p:spPr>
        <p:txBody>
          <a:bodyPr/>
          <a:lstStyle/>
          <a:p>
            <a:r>
              <a:rPr lang="en-US" altLang="en-US" sz="2700" dirty="0">
                <a:ea typeface="ＭＳ Ｐゴシック" panose="020B0600070205080204" pitchFamily="34" charset="-128"/>
              </a:rPr>
              <a:t>Multiple Decisions with Competition</a:t>
            </a:r>
          </a:p>
        </p:txBody>
      </p:sp>
      <p:sp>
        <p:nvSpPr>
          <p:cNvPr id="22530" name="Content Placeholder 2">
            <a:extLst>
              <a:ext uri="{FF2B5EF4-FFF2-40B4-BE49-F238E27FC236}">
                <a16:creationId xmlns:a16="http://schemas.microsoft.com/office/drawing/2014/main" id="{1219248C-ACFB-6F41-B9E3-81481B90A97F}"/>
              </a:ext>
            </a:extLst>
          </p:cNvPr>
          <p:cNvSpPr>
            <a:spLocks noGrp="1" noChangeArrowheads="1"/>
          </p:cNvSpPr>
          <p:nvPr>
            <p:ph idx="1"/>
          </p:nvPr>
        </p:nvSpPr>
        <p:spPr>
          <a:xfrm>
            <a:off x="1476375" y="1371600"/>
            <a:ext cx="6172200" cy="3190875"/>
          </a:xfrm>
        </p:spPr>
        <p:txBody>
          <a:bodyPr/>
          <a:lstStyle/>
          <a:p>
            <a:pPr>
              <a:lnSpc>
                <a:spcPct val="90000"/>
              </a:lnSpc>
            </a:pPr>
            <a:r>
              <a:rPr lang="en-US" altLang="en-US" sz="1800">
                <a:ea typeface="ＭＳ Ｐゴシック" panose="020B0600070205080204" pitchFamily="34" charset="-128"/>
              </a:rPr>
              <a:t>Suppose that recommending a certain movie is a good business decision (e.g., because it’s very popular)</a:t>
            </a:r>
          </a:p>
          <a:p>
            <a:pPr>
              <a:lnSpc>
                <a:spcPct val="90000"/>
              </a:lnSpc>
            </a:pPr>
            <a:r>
              <a:rPr lang="en-US" altLang="en-US" sz="1800">
                <a:ea typeface="ＭＳ Ｐゴシック" panose="020B0600070205080204" pitchFamily="34" charset="-128"/>
              </a:rPr>
              <a:t>Is it OK to recommend the same movie to everyone?</a:t>
            </a:r>
          </a:p>
          <a:p>
            <a:pPr>
              <a:lnSpc>
                <a:spcPct val="90000"/>
              </a:lnSpc>
            </a:pPr>
            <a:r>
              <a:rPr lang="en-US" altLang="en-US" sz="1800">
                <a:ea typeface="ＭＳ Ｐゴシック" panose="020B0600070205080204" pitchFamily="34" charset="-128"/>
              </a:rPr>
              <a:t>Is it OK to recommend the same book to everyone?</a:t>
            </a:r>
          </a:p>
          <a:p>
            <a:pPr>
              <a:lnSpc>
                <a:spcPct val="90000"/>
              </a:lnSpc>
            </a:pPr>
            <a:r>
              <a:rPr lang="en-US" altLang="en-US" sz="1800">
                <a:ea typeface="ＭＳ Ｐゴシック" panose="020B0600070205080204" pitchFamily="34" charset="-128"/>
              </a:rPr>
              <a:t>Is it OK to recommend the same restaurant to everyone?</a:t>
            </a:r>
          </a:p>
          <a:p>
            <a:pPr>
              <a:lnSpc>
                <a:spcPct val="90000"/>
              </a:lnSpc>
            </a:pPr>
            <a:r>
              <a:rPr lang="en-US" altLang="en-US" sz="1800">
                <a:ea typeface="ＭＳ Ｐゴシック" panose="020B0600070205080204" pitchFamily="34" charset="-128"/>
              </a:rPr>
              <a:t>Is it OK to recommend the same street to every driver?</a:t>
            </a:r>
          </a:p>
          <a:p>
            <a:pPr>
              <a:lnSpc>
                <a:spcPct val="90000"/>
              </a:lnSpc>
            </a:pPr>
            <a:r>
              <a:rPr lang="en-US" altLang="en-US" sz="1800">
                <a:ea typeface="ＭＳ Ｐゴシック" panose="020B0600070205080204" pitchFamily="34" charset="-128"/>
              </a:rPr>
              <a:t>Is it OK to recommend the same stock purchase to everyone?</a:t>
            </a:r>
          </a:p>
        </p:txBody>
      </p:sp>
    </p:spTree>
    <p:extLst>
      <p:ext uri="{BB962C8B-B14F-4D97-AF65-F5344CB8AC3E}">
        <p14:creationId xmlns:p14="http://schemas.microsoft.com/office/powerpoint/2010/main" val="1799519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BABE7C23-B6F5-BD49-B3E6-76E62B060862}"/>
              </a:ext>
            </a:extLst>
          </p:cNvPr>
          <p:cNvSpPr>
            <a:spLocks noGrp="1" noChangeArrowheads="1"/>
          </p:cNvSpPr>
          <p:nvPr>
            <p:ph type="title"/>
          </p:nvPr>
        </p:nvSpPr>
        <p:spPr>
          <a:xfrm>
            <a:off x="1543050" y="276225"/>
            <a:ext cx="6172200" cy="857250"/>
          </a:xfrm>
        </p:spPr>
        <p:txBody>
          <a:bodyPr/>
          <a:lstStyle/>
          <a:p>
            <a:r>
              <a:rPr lang="en-US" altLang="en-US" sz="2700" dirty="0">
                <a:ea typeface="ＭＳ Ｐゴシック" panose="020B0600070205080204" pitchFamily="34" charset="-128"/>
              </a:rPr>
              <a:t>Multiple Decisions with Competition</a:t>
            </a:r>
          </a:p>
        </p:txBody>
      </p:sp>
      <p:sp>
        <p:nvSpPr>
          <p:cNvPr id="22530" name="Content Placeholder 2">
            <a:extLst>
              <a:ext uri="{FF2B5EF4-FFF2-40B4-BE49-F238E27FC236}">
                <a16:creationId xmlns:a16="http://schemas.microsoft.com/office/drawing/2014/main" id="{1219248C-ACFB-6F41-B9E3-81481B90A97F}"/>
              </a:ext>
            </a:extLst>
          </p:cNvPr>
          <p:cNvSpPr>
            <a:spLocks noGrp="1" noChangeArrowheads="1"/>
          </p:cNvSpPr>
          <p:nvPr>
            <p:ph idx="1"/>
          </p:nvPr>
        </p:nvSpPr>
        <p:spPr>
          <a:xfrm>
            <a:off x="1476375" y="1371600"/>
            <a:ext cx="6172200" cy="3190875"/>
          </a:xfrm>
        </p:spPr>
        <p:txBody>
          <a:bodyPr/>
          <a:lstStyle/>
          <a:p>
            <a:pPr>
              <a:lnSpc>
                <a:spcPct val="90000"/>
              </a:lnSpc>
            </a:pPr>
            <a:r>
              <a:rPr lang="en-US" altLang="en-US" sz="1800">
                <a:ea typeface="ＭＳ Ｐゴシック" panose="020B0600070205080204" pitchFamily="34" charset="-128"/>
              </a:rPr>
              <a:t>Suppose that recommending a certain movie is a good business decision (e.g., because it’s very popular)</a:t>
            </a:r>
          </a:p>
          <a:p>
            <a:pPr>
              <a:lnSpc>
                <a:spcPct val="90000"/>
              </a:lnSpc>
            </a:pPr>
            <a:r>
              <a:rPr lang="en-US" altLang="en-US" sz="1800">
                <a:ea typeface="ＭＳ Ｐゴシック" panose="020B0600070205080204" pitchFamily="34" charset="-128"/>
              </a:rPr>
              <a:t>Is it OK to recommend the same movie to everyone?</a:t>
            </a:r>
          </a:p>
          <a:p>
            <a:pPr>
              <a:lnSpc>
                <a:spcPct val="90000"/>
              </a:lnSpc>
            </a:pPr>
            <a:r>
              <a:rPr lang="en-US" altLang="en-US" sz="1800">
                <a:ea typeface="ＭＳ Ｐゴシック" panose="020B0600070205080204" pitchFamily="34" charset="-128"/>
              </a:rPr>
              <a:t>Is it OK to recommend the same book to everyone?</a:t>
            </a:r>
          </a:p>
          <a:p>
            <a:pPr>
              <a:lnSpc>
                <a:spcPct val="90000"/>
              </a:lnSpc>
            </a:pPr>
            <a:r>
              <a:rPr lang="en-US" altLang="en-US" sz="1800">
                <a:ea typeface="ＭＳ Ｐゴシック" panose="020B0600070205080204" pitchFamily="34" charset="-128"/>
              </a:rPr>
              <a:t>Is it OK to recommend the same restaurant to everyone?</a:t>
            </a:r>
          </a:p>
          <a:p>
            <a:pPr>
              <a:lnSpc>
                <a:spcPct val="90000"/>
              </a:lnSpc>
            </a:pPr>
            <a:r>
              <a:rPr lang="en-US" altLang="en-US" sz="1800">
                <a:ea typeface="ＭＳ Ｐゴシック" panose="020B0600070205080204" pitchFamily="34" charset="-128"/>
              </a:rPr>
              <a:t>Is it OK to recommend the same street to every driver?</a:t>
            </a:r>
          </a:p>
          <a:p>
            <a:pPr>
              <a:lnSpc>
                <a:spcPct val="90000"/>
              </a:lnSpc>
            </a:pPr>
            <a:r>
              <a:rPr lang="en-US" altLang="en-US" sz="1800">
                <a:ea typeface="ＭＳ Ｐゴシック" panose="020B0600070205080204" pitchFamily="34" charset="-128"/>
              </a:rPr>
              <a:t>Is it OK to recommend the same stock purchase to everyone?</a:t>
            </a:r>
          </a:p>
        </p:txBody>
      </p:sp>
    </p:spTree>
    <p:extLst>
      <p:ext uri="{BB962C8B-B14F-4D97-AF65-F5344CB8AC3E}">
        <p14:creationId xmlns:p14="http://schemas.microsoft.com/office/powerpoint/2010/main" val="3399154106"/>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FC23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AIS2018-Speaker-Template" id="{582CA8B9-06B3-5340-BEB0-23EA48B3DC9B}" vid="{6E505970-0966-B24A-A2A4-92D2258EB3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9889</TotalTime>
  <Words>5919</Words>
  <Application>Microsoft Macintosh PowerPoint</Application>
  <PresentationFormat>On-screen Show (16:9)</PresentationFormat>
  <Paragraphs>893</Paragraphs>
  <Slides>68</Slides>
  <Notes>19</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68</vt:i4>
      </vt:variant>
    </vt:vector>
  </HeadingPairs>
  <TitlesOfParts>
    <vt:vector size="85" baseType="lpstr">
      <vt:lpstr>Arial</vt:lpstr>
      <vt:lpstr>Calibri</vt:lpstr>
      <vt:lpstr>Cambria Math</vt:lpstr>
      <vt:lpstr>Gill Sans</vt:lpstr>
      <vt:lpstr>Gill Sans SemiBold</vt:lpstr>
      <vt:lpstr>Helvetica</vt:lpstr>
      <vt:lpstr>Helvetica Neue</vt:lpstr>
      <vt:lpstr>Helvetica Neue Light</vt:lpstr>
      <vt:lpstr>Helvetica Neue Medium</vt:lpstr>
      <vt:lpstr>Helvetica Neue Thin</vt:lpstr>
      <vt:lpstr>Lato</vt:lpstr>
      <vt:lpstr>Poppins</vt:lpstr>
      <vt:lpstr>Times</vt:lpstr>
      <vt:lpstr>Times New Roman</vt:lpstr>
      <vt:lpstr>Verdana</vt:lpstr>
      <vt:lpstr>Wingdings</vt:lpstr>
      <vt:lpstr>Office Theme</vt:lpstr>
      <vt:lpstr>PowerPoint Presentation</vt:lpstr>
      <vt:lpstr>A Personal View on “Machine Learning”: It is the Emergence of a New Engineering Field</vt:lpstr>
      <vt:lpstr>The Two Sides of Statistical Machine Learning</vt:lpstr>
      <vt:lpstr>PowerPoint Presentation</vt:lpstr>
      <vt:lpstr>Outline</vt:lpstr>
      <vt:lpstr>Decisions</vt:lpstr>
      <vt:lpstr>Consider Classical Recommendation Systems</vt:lpstr>
      <vt:lpstr>Multiple Decisions with Competition</vt:lpstr>
      <vt:lpstr>Multiple Decisions with Competition</vt:lpstr>
      <vt:lpstr>The Alternative: Create a Market</vt:lpstr>
      <vt:lpstr>In the Footsteps of David Blackwell</vt:lpstr>
      <vt:lpstr>Markets as Algorithms</vt:lpstr>
      <vt:lpstr>New Problems at the Interface of ML and Econ</vt:lpstr>
      <vt:lpstr>Competing Bandits in Matching Markets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UCB Meets Reinforcement Learning (aka, Is Q-Learning Provably Efficient?)</vt:lpstr>
      <vt:lpstr>PowerPoint Presentation</vt:lpstr>
      <vt:lpstr>PowerPoint Presentation</vt:lpstr>
      <vt:lpstr>PowerPoint Presentation</vt:lpstr>
      <vt:lpstr>PowerPoint Presentation</vt:lpstr>
      <vt:lpstr>Asynchronous, Online, Continuous Decision-Making</vt:lpstr>
      <vt:lpstr>Making Decisions Over a Lifetime</vt:lpstr>
      <vt:lpstr>Making Decisions Over a Lifetime</vt:lpstr>
      <vt:lpstr>Making Decisions Over a Lifetime (Cont)</vt:lpstr>
      <vt:lpstr>PowerPoint Presentation</vt:lpstr>
      <vt:lpstr>PowerPoint Presentation</vt:lpstr>
      <vt:lpstr>Classical FDR Control</vt:lpstr>
      <vt:lpstr>SAFFRON</vt:lpstr>
      <vt:lpstr>PowerPoint Presentation</vt:lpstr>
      <vt:lpstr>Langevin Bandits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Programming Languages</vt:lpstr>
      <vt:lpstr>Programming Languages</vt:lpstr>
      <vt:lpstr>Ray as a Language for Distributed Computing</vt:lpstr>
      <vt:lpstr>Ray as a Language for Distributed Computing</vt:lpstr>
      <vt:lpstr>Single-Threaded Hyperparameter Search</vt:lpstr>
      <vt:lpstr>Distributed With Ray</vt:lpstr>
      <vt:lpstr>Broad Range of Scalable Algorithms</vt:lpstr>
      <vt:lpstr>Ray Architecture</vt:lpstr>
      <vt:lpstr>Growing Library Ecosystem </vt:lpstr>
      <vt:lpstr>Example: Online Learning</vt:lpstr>
      <vt:lpstr>Example: Online Learning</vt:lpstr>
      <vt:lpstr>PowerPoint Presentation</vt:lpstr>
      <vt:lpstr>Adoption: Contributors</vt:lpstr>
      <vt:lpstr>100+ companies using Ray</vt:lpstr>
      <vt:lpstr>Conclusions</vt:lpstr>
      <vt:lpstr>Parting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Michael JORDAN</cp:lastModifiedBy>
  <cp:revision>219</cp:revision>
  <dcterms:created xsi:type="dcterms:W3CDTF">2018-05-31T19:54:03Z</dcterms:created>
  <dcterms:modified xsi:type="dcterms:W3CDTF">2021-01-07T17:03:25Z</dcterms:modified>
</cp:coreProperties>
</file>